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256" r:id="rId2"/>
    <p:sldId id="286" r:id="rId3"/>
    <p:sldId id="294" r:id="rId4"/>
    <p:sldId id="270" r:id="rId5"/>
    <p:sldId id="269" r:id="rId6"/>
    <p:sldId id="268" r:id="rId7"/>
    <p:sldId id="271" r:id="rId8"/>
    <p:sldId id="272" r:id="rId9"/>
    <p:sldId id="273" r:id="rId10"/>
    <p:sldId id="274" r:id="rId11"/>
    <p:sldId id="295" r:id="rId12"/>
    <p:sldId id="275" r:id="rId13"/>
    <p:sldId id="298" r:id="rId14"/>
    <p:sldId id="276" r:id="rId15"/>
    <p:sldId id="279" r:id="rId16"/>
    <p:sldId id="278" r:id="rId17"/>
    <p:sldId id="280" r:id="rId18"/>
    <p:sldId id="284" r:id="rId19"/>
    <p:sldId id="281" r:id="rId20"/>
    <p:sldId id="283" r:id="rId21"/>
    <p:sldId id="282" r:id="rId22"/>
    <p:sldId id="296" r:id="rId23"/>
    <p:sldId id="297" r:id="rId24"/>
    <p:sldId id="288" r:id="rId25"/>
    <p:sldId id="290" r:id="rId26"/>
    <p:sldId id="292" r:id="rId27"/>
    <p:sldId id="291" r:id="rId28"/>
    <p:sldId id="299" r:id="rId29"/>
    <p:sldId id="293" r:id="rId30"/>
    <p:sldId id="285" r:id="rId31"/>
    <p:sldId id="300" r:id="rId32"/>
    <p:sldId id="301" r:id="rId33"/>
    <p:sldId id="302" r:id="rId34"/>
    <p:sldId id="303" r:id="rId3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FFEF0"/>
    <a:srgbClr val="FFFBE8"/>
    <a:srgbClr val="FFFAE9"/>
    <a:srgbClr val="FFFFEC"/>
    <a:srgbClr val="B9AFA4"/>
    <a:srgbClr val="D1C4B8"/>
    <a:srgbClr val="A5A5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35" autoAdjust="0"/>
    <p:restoredTop sz="94179" autoAdjust="0"/>
  </p:normalViewPr>
  <p:slideViewPr>
    <p:cSldViewPr snapToGrid="0">
      <p:cViewPr varScale="1">
        <p:scale>
          <a:sx n="108" d="100"/>
          <a:sy n="108" d="100"/>
        </p:scale>
        <p:origin x="66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FC4EC0-B82D-424B-A86A-F7E81E4F471B}" type="datetimeFigureOut">
              <a:rPr lang="ko-KR" altLang="en-US" smtClean="0"/>
              <a:t>2024-03-20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92E993-FC77-45A7-B1EF-01D03EE534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38451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D527D035-B883-49B6-9870-96A82A27FCBD}" type="slidenum">
              <a:rPr lang="en-US" altLang="en-US"/>
              <a:pPr lvl="0">
                <a:defRPr/>
              </a:pPr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255543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컬러 이미지는 보통 </a:t>
            </a:r>
            <a:r>
              <a:rPr lang="en-US" altLang="ko-KR" dirty="0" smtClean="0"/>
              <a:t>3</a:t>
            </a:r>
            <a:r>
              <a:rPr lang="ko-KR" altLang="en-US" dirty="0" smtClean="0"/>
              <a:t>채널에 </a:t>
            </a:r>
            <a:r>
              <a:rPr lang="en-US" altLang="ko-KR" dirty="0" smtClean="0"/>
              <a:t>8</a:t>
            </a:r>
            <a:r>
              <a:rPr lang="ko-KR" altLang="en-US" dirty="0" smtClean="0"/>
              <a:t>비트로 표현이 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92E993-FC77-45A7-B1EF-01D03EE534DF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37545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픽셀값이</a:t>
            </a:r>
            <a:r>
              <a:rPr lang="ko-KR" altLang="en-US" dirty="0" smtClean="0"/>
              <a:t> 다 다르기에 경계선을 검출하고 검출된 경계선에서 </a:t>
            </a:r>
            <a:r>
              <a:rPr lang="ko-KR" altLang="en-US" dirty="0" err="1" smtClean="0"/>
              <a:t>직선만을</a:t>
            </a:r>
            <a:r>
              <a:rPr lang="ko-KR" altLang="en-US" dirty="0" smtClean="0"/>
              <a:t> 고려하도록 하면 차선을 더 잘 </a:t>
            </a:r>
            <a:r>
              <a:rPr lang="en-US" altLang="ko-KR" dirty="0" smtClean="0"/>
              <a:t>detection</a:t>
            </a:r>
            <a:r>
              <a:rPr lang="ko-KR" altLang="en-US" dirty="0" smtClean="0"/>
              <a:t>할 것 같음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92E993-FC77-45A7-B1EF-01D03EE534DF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44578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D527D035-B883-49B6-9870-96A82A27FCBD}" type="slidenum">
              <a:rPr lang="en-US" altLang="en-US"/>
              <a:pPr lvl="0">
                <a:defRPr/>
              </a:pPr>
              <a:t>13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142625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92E993-FC77-45A7-B1EF-01D03EE534DF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61364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D527D035-B883-49B6-9870-96A82A27FCBD}" type="slidenum">
              <a:rPr lang="en-US" altLang="en-US"/>
              <a:pPr lvl="0">
                <a:defRPr/>
              </a:pPr>
              <a:t>23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33490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28BE8-6E5D-4E5D-AD49-05AE4922F25A}" type="datetime1">
              <a:rPr lang="ko-KR" altLang="en-US" smtClean="0"/>
              <a:t>2024-03-20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9296400" y="6356350"/>
            <a:ext cx="2743200" cy="365125"/>
          </a:xfrm>
        </p:spPr>
        <p:txBody>
          <a:bodyPr/>
          <a:lstStyle/>
          <a:p>
            <a:fld id="{408D4061-7066-4C76-B996-48674290BB87}" type="slidenum">
              <a:rPr lang="ko-KR" altLang="en-US" smtClean="0"/>
              <a:pPr/>
              <a:t>‹#›</a:t>
            </a:fld>
            <a:r>
              <a:rPr lang="en-US" altLang="ko-KR" dirty="0" smtClean="0"/>
              <a:t>/34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590020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EA2F6F-66B0-401F-9155-F646B907E82D}" type="datetime1">
              <a:rPr lang="ko-KR" altLang="en-US" smtClean="0"/>
              <a:t>2024-03-20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D4061-7066-4C76-B996-48674290BB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57430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B7655-BB5A-4979-A001-7E1EF59B1373}" type="datetime1">
              <a:rPr lang="ko-KR" altLang="en-US" smtClean="0"/>
              <a:t>2024-03-20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D4061-7066-4C76-B996-48674290BB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40135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589BAE-AF32-4F9A-B984-F7A802203281}" type="datetime1">
              <a:rPr lang="ko-KR" altLang="en-US" smtClean="0"/>
              <a:t>2024-03-20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D4061-7066-4C76-B996-48674290BB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4443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868F71-FFF9-4480-AD52-D45FF64C2DC4}" type="datetime1">
              <a:rPr lang="ko-KR" altLang="en-US" smtClean="0"/>
              <a:t>2024-03-20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D4061-7066-4C76-B996-48674290BB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58845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9E235-A828-4770-96C9-2A85D508DFB0}" type="datetime1">
              <a:rPr lang="ko-KR" altLang="en-US" smtClean="0"/>
              <a:t>2024-03-20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D4061-7066-4C76-B996-48674290BB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17975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C1D8B-1C1E-4917-AABE-20E8FF6C3940}" type="datetime1">
              <a:rPr lang="ko-KR" altLang="en-US" smtClean="0"/>
              <a:t>2024-03-20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D4061-7066-4C76-B996-48674290BB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10762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85F98-C028-4E89-9C72-D0FD018C1730}" type="datetime1">
              <a:rPr lang="ko-KR" altLang="en-US" smtClean="0"/>
              <a:t>2024-03-20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D4061-7066-4C76-B996-48674290BB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32384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BE7EF-F8DC-481A-A14F-BC60443FDB2D}" type="datetime1">
              <a:rPr lang="ko-KR" altLang="en-US" smtClean="0"/>
              <a:t>2024-03-20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D4061-7066-4C76-B996-48674290BB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80296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86D0E-6642-4050-8E06-C6DA3CA748CF}" type="datetime1">
              <a:rPr lang="ko-KR" altLang="en-US" smtClean="0"/>
              <a:t>2024-03-20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D4061-7066-4C76-B996-48674290BB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8027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1D61C-7BCF-4CDB-9CCD-8B7081E41BCF}" type="datetime1">
              <a:rPr lang="ko-KR" altLang="en-US" smtClean="0"/>
              <a:t>2024-03-20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D4061-7066-4C76-B996-48674290BB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63139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D9FE57-5C49-49AB-B3C8-2302AD7210F2}" type="datetime1">
              <a:rPr lang="ko-KR" altLang="en-US" smtClean="0"/>
              <a:t>2024-03-20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8D4061-7066-4C76-B996-48674290BB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40009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2.png"/><Relationship Id="rId4" Type="http://schemas.openxmlformats.org/officeDocument/2006/relationships/image" Target="../media/image57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66484" y="1086321"/>
            <a:ext cx="99970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/>
              <a:t>Lane </a:t>
            </a:r>
            <a:r>
              <a:rPr lang="en-US" altLang="ko-KR" sz="3600" b="1" dirty="0" smtClean="0"/>
              <a:t>Detection using color, edge, </a:t>
            </a:r>
          </a:p>
          <a:p>
            <a:r>
              <a:rPr lang="en-US" altLang="ko-KR" sz="3600" b="1" dirty="0" smtClean="0"/>
              <a:t>and straight line detection</a:t>
            </a:r>
            <a:endParaRPr lang="ko-KR" altLang="en-US" sz="3600" b="1" dirty="0"/>
          </a:p>
        </p:txBody>
      </p:sp>
      <p:sp>
        <p:nvSpPr>
          <p:cNvPr id="3" name="직사각형 2"/>
          <p:cNvSpPr/>
          <p:nvPr/>
        </p:nvSpPr>
        <p:spPr>
          <a:xfrm>
            <a:off x="941843" y="1200621"/>
            <a:ext cx="313805" cy="147603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7638314" y="5932788"/>
            <a:ext cx="160011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400" b="1" dirty="0"/>
              <a:t>Min-sung Kim / </a:t>
            </a:r>
            <a:endParaRPr lang="ko-KR" altLang="en-US" sz="1400" b="1" dirty="0"/>
          </a:p>
        </p:txBody>
      </p:sp>
      <p:sp>
        <p:nvSpPr>
          <p:cNvPr id="7" name="직사각형 6"/>
          <p:cNvSpPr/>
          <p:nvPr/>
        </p:nvSpPr>
        <p:spPr>
          <a:xfrm>
            <a:off x="9042696" y="5933345"/>
            <a:ext cx="260308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400" b="1" dirty="0" smtClean="0"/>
              <a:t>30242761@edu.hanbat.ac.kr</a:t>
            </a:r>
            <a:endParaRPr lang="ko-KR" altLang="en-US" sz="1400" b="1" dirty="0"/>
          </a:p>
        </p:txBody>
      </p:sp>
      <p:sp>
        <p:nvSpPr>
          <p:cNvPr id="8" name="직사각형 7"/>
          <p:cNvSpPr/>
          <p:nvPr/>
        </p:nvSpPr>
        <p:spPr>
          <a:xfrm>
            <a:off x="10742970" y="5625570"/>
            <a:ext cx="9028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400" b="1" dirty="0" smtClean="0"/>
              <a:t>24.03.20</a:t>
            </a:r>
            <a:endParaRPr lang="ko-KR" altLang="en-US" sz="1400" dirty="0"/>
          </a:p>
        </p:txBody>
      </p:sp>
      <p:sp>
        <p:nvSpPr>
          <p:cNvPr id="9" name="TextBox 8"/>
          <p:cNvSpPr txBox="1"/>
          <p:nvPr/>
        </p:nvSpPr>
        <p:spPr>
          <a:xfrm>
            <a:off x="1366484" y="2307322"/>
            <a:ext cx="99970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accent3"/>
                </a:solidFill>
              </a:rPr>
              <a:t>RGB channel, Canny edge, Hough Transform, </a:t>
            </a:r>
            <a:r>
              <a:rPr lang="en-US" altLang="ko-KR" b="1" dirty="0" err="1" smtClean="0">
                <a:solidFill>
                  <a:schemeClr val="accent3"/>
                </a:solidFill>
              </a:rPr>
              <a:t>Ransac</a:t>
            </a:r>
            <a:endParaRPr lang="ko-KR" altLang="en-US" b="1" dirty="0">
              <a:solidFill>
                <a:schemeClr val="accent3"/>
              </a:solidFill>
            </a:endParaRPr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D4061-7066-4C76-B996-48674290BB87}" type="slidenum">
              <a:rPr lang="ko-KR" altLang="en-US" smtClean="0"/>
              <a:pPr/>
              <a:t>1</a:t>
            </a:fld>
            <a:r>
              <a:rPr lang="en-US" altLang="ko-KR" smtClean="0"/>
              <a:t>/34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21319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600808" y="571500"/>
            <a:ext cx="1099038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600808" y="263723"/>
            <a:ext cx="340262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 b="1" dirty="0"/>
              <a:t>1. </a:t>
            </a:r>
            <a:r>
              <a:rPr lang="en-US" altLang="ko-KR" sz="1400" b="1" dirty="0" smtClean="0"/>
              <a:t>Color </a:t>
            </a:r>
            <a:r>
              <a:rPr lang="en-US" altLang="ko-KR" sz="1200" b="1" dirty="0">
                <a:solidFill>
                  <a:schemeClr val="accent3"/>
                </a:solidFill>
              </a:rPr>
              <a:t>– </a:t>
            </a:r>
            <a:r>
              <a:rPr lang="en-US" altLang="ko-KR" sz="1200" b="1" dirty="0" smtClean="0">
                <a:solidFill>
                  <a:schemeClr val="accent3"/>
                </a:solidFill>
              </a:rPr>
              <a:t>1.5 Result</a:t>
            </a:r>
            <a:endParaRPr lang="ko-KR" altLang="en-US" sz="1200" b="1" dirty="0">
              <a:solidFill>
                <a:schemeClr val="accent3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7721600" y="325279"/>
            <a:ext cx="42037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b="1" dirty="0"/>
              <a:t>Lane Detection using color, </a:t>
            </a:r>
            <a:r>
              <a:rPr lang="en-US" altLang="ko-KR" sz="1000" b="1" dirty="0" smtClean="0"/>
              <a:t>edge, and </a:t>
            </a:r>
            <a:r>
              <a:rPr lang="en-US" altLang="ko-KR" sz="1000" b="1" dirty="0"/>
              <a:t>straight line detection</a:t>
            </a:r>
            <a:endParaRPr lang="ko-KR" altLang="en-US" sz="1000" b="1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D4061-7066-4C76-B996-48674290BB87}" type="slidenum">
              <a:rPr lang="ko-KR" altLang="en-US" smtClean="0"/>
              <a:pPr/>
              <a:t>10</a:t>
            </a:fld>
            <a:r>
              <a:rPr lang="en-US" altLang="ko-KR" smtClean="0"/>
              <a:t>/34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2562" y="817721"/>
            <a:ext cx="8626876" cy="5718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177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600808" y="571500"/>
            <a:ext cx="1099038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00808" y="263723"/>
            <a:ext cx="340262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 b="1" dirty="0"/>
              <a:t>1. </a:t>
            </a:r>
            <a:r>
              <a:rPr lang="en-US" altLang="ko-KR" sz="1400" b="1" dirty="0" smtClean="0"/>
              <a:t>Color </a:t>
            </a:r>
            <a:r>
              <a:rPr lang="en-US" altLang="ko-KR" sz="1200" b="1" dirty="0">
                <a:solidFill>
                  <a:schemeClr val="accent3"/>
                </a:solidFill>
              </a:rPr>
              <a:t>– </a:t>
            </a:r>
            <a:r>
              <a:rPr lang="en-US" altLang="ko-KR" sz="1200" b="1" dirty="0" smtClean="0">
                <a:solidFill>
                  <a:schemeClr val="accent3"/>
                </a:solidFill>
              </a:rPr>
              <a:t>1.5 Result</a:t>
            </a:r>
            <a:endParaRPr lang="ko-KR" altLang="en-US" sz="1200" b="1" dirty="0">
              <a:solidFill>
                <a:schemeClr val="accent3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7721600" y="325279"/>
            <a:ext cx="42037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b="1" dirty="0"/>
              <a:t>Lane Detection using color, </a:t>
            </a:r>
            <a:r>
              <a:rPr lang="en-US" altLang="ko-KR" sz="1000" b="1" dirty="0" smtClean="0"/>
              <a:t>edge, and </a:t>
            </a:r>
            <a:r>
              <a:rPr lang="en-US" altLang="ko-KR" sz="1000" b="1" dirty="0"/>
              <a:t>straight line detection</a:t>
            </a:r>
            <a:endParaRPr lang="ko-KR" altLang="en-US" sz="1000" b="1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D4061-7066-4C76-B996-48674290BB87}" type="slidenum">
              <a:rPr lang="ko-KR" altLang="en-US" smtClean="0"/>
              <a:pPr/>
              <a:t>11</a:t>
            </a:fld>
            <a:r>
              <a:rPr lang="en-US" altLang="ko-KR" smtClean="0"/>
              <a:t>/34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6547" y="879277"/>
            <a:ext cx="8351853" cy="554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955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r="7190"/>
          <a:stretch/>
        </p:blipFill>
        <p:spPr>
          <a:xfrm>
            <a:off x="1656079" y="687062"/>
            <a:ext cx="4417120" cy="284601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/>
          <a:srcRect l="11290" r="11612"/>
          <a:stretch/>
        </p:blipFill>
        <p:spPr>
          <a:xfrm>
            <a:off x="1663298" y="3698286"/>
            <a:ext cx="4409901" cy="292755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1673" y="687062"/>
            <a:ext cx="4599100" cy="2846014"/>
          </a:xfrm>
          <a:prstGeom prst="rect">
            <a:avLst/>
          </a:prstGeom>
        </p:spPr>
      </p:pic>
      <p:sp>
        <p:nvSpPr>
          <p:cNvPr id="6" name="타원 5"/>
          <p:cNvSpPr/>
          <p:nvPr/>
        </p:nvSpPr>
        <p:spPr>
          <a:xfrm>
            <a:off x="2924617" y="2041203"/>
            <a:ext cx="1365409" cy="60445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7831070" y="2743032"/>
            <a:ext cx="1597392" cy="71766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3964318" y="5366866"/>
            <a:ext cx="881858" cy="69060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2296366" y="5366866"/>
            <a:ext cx="881858" cy="69060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6922033" y="5948839"/>
            <a:ext cx="39670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/>
              <a:t> So, Use the Canny Edge Algorithm and consider only straight lines</a:t>
            </a:r>
            <a:endParaRPr lang="ko-KR" altLang="en-US" sz="1600" b="1" dirty="0"/>
          </a:p>
        </p:txBody>
      </p:sp>
      <p:sp>
        <p:nvSpPr>
          <p:cNvPr id="12" name="오른쪽 화살표 11"/>
          <p:cNvSpPr/>
          <p:nvPr/>
        </p:nvSpPr>
        <p:spPr>
          <a:xfrm>
            <a:off x="6565503" y="6029892"/>
            <a:ext cx="438222" cy="18945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6800457" y="3959097"/>
            <a:ext cx="3967066" cy="18854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1600" b="1" dirty="0"/>
              <a:t>Illumination </a:t>
            </a:r>
            <a:endParaRPr lang="en-US" altLang="ko-KR" sz="1600" b="1" dirty="0" smtClean="0"/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US" altLang="ko-KR" sz="1400" b="1" dirty="0" smtClean="0"/>
              <a:t>Bright conditions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US" altLang="ko-KR" sz="1400" b="1" dirty="0" smtClean="0"/>
              <a:t>Dark </a:t>
            </a:r>
            <a:r>
              <a:rPr lang="en-US" altLang="ko-KR" sz="1400" b="1" dirty="0" err="1" smtClean="0"/>
              <a:t>copnditions</a:t>
            </a:r>
            <a:endParaRPr lang="en-US" altLang="ko-KR" sz="1400" b="1" dirty="0" smtClean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1600" b="1" dirty="0"/>
              <a:t>Other </a:t>
            </a:r>
            <a:r>
              <a:rPr lang="en-US" altLang="ko-KR" sz="1600" b="1" dirty="0" smtClean="0"/>
              <a:t>sign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1600" b="1" dirty="0" smtClean="0"/>
              <a:t>Unclear line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2737295" y="3433750"/>
            <a:ext cx="1754792" cy="2969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>
              <a:lnSpc>
                <a:spcPct val="150000"/>
              </a:lnSpc>
            </a:pPr>
            <a:r>
              <a:rPr lang="en-US" altLang="ko-KR" sz="1100" b="1" dirty="0"/>
              <a:t>Bright conditions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2737295" y="6561020"/>
            <a:ext cx="1663186" cy="2969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>
              <a:lnSpc>
                <a:spcPct val="150000"/>
              </a:lnSpc>
            </a:pPr>
            <a:r>
              <a:rPr lang="en-US" altLang="ko-KR" sz="1100" b="1" dirty="0" smtClean="0"/>
              <a:t>Dark conditions</a:t>
            </a:r>
            <a:endParaRPr lang="en-US" altLang="ko-KR" sz="1100" b="1" dirty="0"/>
          </a:p>
        </p:txBody>
      </p:sp>
      <p:sp>
        <p:nvSpPr>
          <p:cNvPr id="16" name="직사각형 15"/>
          <p:cNvSpPr/>
          <p:nvPr/>
        </p:nvSpPr>
        <p:spPr>
          <a:xfrm>
            <a:off x="8196424" y="3482943"/>
            <a:ext cx="866683" cy="2477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b="1" dirty="0"/>
              <a:t>Other sign</a:t>
            </a:r>
            <a:endParaRPr lang="ko-KR" altLang="en-US" sz="1100" dirty="0"/>
          </a:p>
        </p:txBody>
      </p:sp>
      <p:sp>
        <p:nvSpPr>
          <p:cNvPr id="17" name="타원 16"/>
          <p:cNvSpPr/>
          <p:nvPr/>
        </p:nvSpPr>
        <p:spPr>
          <a:xfrm>
            <a:off x="4389249" y="2227992"/>
            <a:ext cx="456927" cy="63738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자유형 20"/>
          <p:cNvSpPr/>
          <p:nvPr/>
        </p:nvSpPr>
        <p:spPr>
          <a:xfrm>
            <a:off x="9246829" y="4001388"/>
            <a:ext cx="363265" cy="1800870"/>
          </a:xfrm>
          <a:custGeom>
            <a:avLst/>
            <a:gdLst>
              <a:gd name="connsiteX0" fmla="*/ 33339 w 375049"/>
              <a:gd name="connsiteY0" fmla="*/ 0 h 2037732"/>
              <a:gd name="connsiteX1" fmla="*/ 375049 w 375049"/>
              <a:gd name="connsiteY1" fmla="*/ 1018866 h 2037732"/>
              <a:gd name="connsiteX2" fmla="*/ 33339 w 375049"/>
              <a:gd name="connsiteY2" fmla="*/ 2037732 h 2037732"/>
              <a:gd name="connsiteX3" fmla="*/ 0 w 375049"/>
              <a:gd name="connsiteY3" fmla="*/ 2027711 h 2037732"/>
              <a:gd name="connsiteX4" fmla="*/ 35530 w 375049"/>
              <a:gd name="connsiteY4" fmla="*/ 2017031 h 2037732"/>
              <a:gd name="connsiteX5" fmla="*/ 308374 w 375049"/>
              <a:gd name="connsiteY5" fmla="*/ 1018865 h 2037732"/>
              <a:gd name="connsiteX6" fmla="*/ 35530 w 375049"/>
              <a:gd name="connsiteY6" fmla="*/ 20699 h 2037732"/>
              <a:gd name="connsiteX7" fmla="*/ 3 w 375049"/>
              <a:gd name="connsiteY7" fmla="*/ 10020 h 2037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5049" h="2037732">
                <a:moveTo>
                  <a:pt x="33339" y="0"/>
                </a:moveTo>
                <a:cubicBezTo>
                  <a:pt x="222060" y="0"/>
                  <a:pt x="375049" y="456162"/>
                  <a:pt x="375049" y="1018866"/>
                </a:cubicBezTo>
                <a:cubicBezTo>
                  <a:pt x="375049" y="1581570"/>
                  <a:pt x="222060" y="2037732"/>
                  <a:pt x="33339" y="2037732"/>
                </a:cubicBezTo>
                <a:lnTo>
                  <a:pt x="0" y="2027711"/>
                </a:lnTo>
                <a:lnTo>
                  <a:pt x="35530" y="2017031"/>
                </a:lnTo>
                <a:cubicBezTo>
                  <a:pt x="191242" y="1922026"/>
                  <a:pt x="308374" y="1511231"/>
                  <a:pt x="308374" y="1018865"/>
                </a:cubicBezTo>
                <a:cubicBezTo>
                  <a:pt x="308374" y="526499"/>
                  <a:pt x="191242" y="115704"/>
                  <a:pt x="35530" y="20699"/>
                </a:cubicBezTo>
                <a:lnTo>
                  <a:pt x="3" y="1002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9610094" y="4726914"/>
            <a:ext cx="1365409" cy="349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/>
              <a:t>3 problem</a:t>
            </a:r>
            <a:endParaRPr lang="ko-KR" altLang="en-US" sz="1600" b="1" dirty="0"/>
          </a:p>
        </p:txBody>
      </p:sp>
      <p:cxnSp>
        <p:nvCxnSpPr>
          <p:cNvPr id="19" name="직선 연결선 18"/>
          <p:cNvCxnSpPr/>
          <p:nvPr/>
        </p:nvCxnSpPr>
        <p:spPr>
          <a:xfrm>
            <a:off x="600808" y="571500"/>
            <a:ext cx="1099038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600808" y="263723"/>
            <a:ext cx="340262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 b="1" dirty="0"/>
              <a:t>1. </a:t>
            </a:r>
            <a:r>
              <a:rPr lang="en-US" altLang="ko-KR" sz="1400" b="1" dirty="0" smtClean="0"/>
              <a:t>Color </a:t>
            </a:r>
            <a:r>
              <a:rPr lang="en-US" altLang="ko-KR" sz="1200" b="1" dirty="0">
                <a:solidFill>
                  <a:schemeClr val="accent3"/>
                </a:solidFill>
              </a:rPr>
              <a:t>– </a:t>
            </a:r>
            <a:r>
              <a:rPr lang="en-US" altLang="ko-KR" sz="1200" b="1" dirty="0" smtClean="0">
                <a:solidFill>
                  <a:schemeClr val="accent3"/>
                </a:solidFill>
              </a:rPr>
              <a:t>1.6 Problem</a:t>
            </a:r>
            <a:endParaRPr lang="ko-KR" altLang="en-US" sz="1200" b="1" dirty="0">
              <a:solidFill>
                <a:schemeClr val="accent3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7721600" y="325279"/>
            <a:ext cx="42037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b="1" dirty="0"/>
              <a:t>Lane Detection using color, </a:t>
            </a:r>
            <a:r>
              <a:rPr lang="en-US" altLang="ko-KR" sz="1000" b="1" dirty="0" smtClean="0"/>
              <a:t>edge, and </a:t>
            </a:r>
            <a:r>
              <a:rPr lang="en-US" altLang="ko-KR" sz="1000" b="1" dirty="0"/>
              <a:t>straight line detection</a:t>
            </a:r>
            <a:endParaRPr lang="ko-KR" altLang="en-US" sz="1000" b="1" dirty="0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D4061-7066-4C76-B996-48674290BB87}" type="slidenum">
              <a:rPr lang="ko-KR" altLang="en-US" smtClean="0"/>
              <a:pPr/>
              <a:t>12</a:t>
            </a:fld>
            <a:r>
              <a:rPr lang="en-US" altLang="ko-KR" smtClean="0"/>
              <a:t>/34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46784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/>
          <p:nvPr/>
        </p:nvSpPr>
        <p:spPr>
          <a:xfrm>
            <a:off x="5151118" y="2683949"/>
            <a:ext cx="94488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 b="1" dirty="0"/>
              <a:t>2</a:t>
            </a:r>
            <a:r>
              <a:rPr lang="en-US" altLang="ko-KR" sz="1600" b="1" dirty="0" smtClean="0"/>
              <a:t>. Edge</a:t>
            </a:r>
            <a:endParaRPr lang="ko-KR" altLang="en-US" sz="1600" b="1" dirty="0"/>
          </a:p>
        </p:txBody>
      </p:sp>
      <p:cxnSp>
        <p:nvCxnSpPr>
          <p:cNvPr id="22" name="직선 연결선 21"/>
          <p:cNvCxnSpPr/>
          <p:nvPr/>
        </p:nvCxnSpPr>
        <p:spPr>
          <a:xfrm>
            <a:off x="6095998" y="2683949"/>
            <a:ext cx="0" cy="1490102"/>
          </a:xfrm>
          <a:prstGeom prst="line">
            <a:avLst/>
          </a:prstGeom>
          <a:ln w="28575" cap="rnd">
            <a:solidFill>
              <a:schemeClr val="accent3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6095998" y="3022503"/>
            <a:ext cx="2805215" cy="7571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20000"/>
              </a:lnSpc>
              <a:defRPr/>
            </a:pPr>
            <a:r>
              <a:rPr lang="en-US" altLang="ko-KR" sz="1200" b="1" dirty="0" smtClean="0">
                <a:solidFill>
                  <a:schemeClr val="accent3"/>
                </a:solidFill>
              </a:rPr>
              <a:t>2.1 Canny edge</a:t>
            </a:r>
          </a:p>
          <a:p>
            <a:pPr lvl="0">
              <a:lnSpc>
                <a:spcPct val="120000"/>
              </a:lnSpc>
              <a:defRPr/>
            </a:pPr>
            <a:r>
              <a:rPr lang="en-US" altLang="ko-KR" sz="1200" b="1" dirty="0" smtClean="0">
                <a:solidFill>
                  <a:schemeClr val="accent3"/>
                </a:solidFill>
              </a:rPr>
              <a:t>2.2 Code</a:t>
            </a:r>
          </a:p>
          <a:p>
            <a:pPr lvl="0">
              <a:lnSpc>
                <a:spcPct val="120000"/>
              </a:lnSpc>
              <a:defRPr/>
            </a:pPr>
            <a:r>
              <a:rPr lang="en-US" altLang="ko-KR" sz="1200" b="1" dirty="0" smtClean="0">
                <a:solidFill>
                  <a:schemeClr val="accent3"/>
                </a:solidFill>
              </a:rPr>
              <a:t>2.3 Result</a:t>
            </a:r>
            <a:endParaRPr lang="en-US" altLang="ko-KR" sz="1200" b="1" dirty="0">
              <a:solidFill>
                <a:schemeClr val="accent3"/>
              </a:solidFill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D4061-7066-4C76-B996-48674290BB87}" type="slidenum">
              <a:rPr lang="ko-KR" altLang="en-US" smtClean="0"/>
              <a:pPr/>
              <a:t>13</a:t>
            </a:fld>
            <a:r>
              <a:rPr lang="en-US" altLang="ko-KR" smtClean="0"/>
              <a:t>/34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28426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2730710" y="797884"/>
            <a:ext cx="64484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/>
              <a:t>&lt; Canny Edge Algorithm&gt;</a:t>
            </a:r>
            <a:endParaRPr lang="ko-KR" altLang="en-US" sz="1600" b="1" dirty="0"/>
          </a:p>
        </p:txBody>
      </p:sp>
      <p:sp>
        <p:nvSpPr>
          <p:cNvPr id="15" name="직사각형 14"/>
          <p:cNvSpPr/>
          <p:nvPr/>
        </p:nvSpPr>
        <p:spPr>
          <a:xfrm>
            <a:off x="1052284" y="3066573"/>
            <a:ext cx="6096000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400" b="1" dirty="0">
                <a:solidFill>
                  <a:srgbClr val="FF0000"/>
                </a:solidFill>
              </a:rPr>
              <a:t>1. Good detection</a:t>
            </a:r>
          </a:p>
          <a:p>
            <a:pPr>
              <a:lnSpc>
                <a:spcPct val="120000"/>
              </a:lnSpc>
            </a:pPr>
            <a:endParaRPr lang="en-US" altLang="ko-KR" sz="1400" b="1" dirty="0">
              <a:solidFill>
                <a:srgbClr val="FF0000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1400" b="1" dirty="0">
                <a:solidFill>
                  <a:srgbClr val="FF0000"/>
                </a:solidFill>
              </a:rPr>
              <a:t>2. Good localization</a:t>
            </a:r>
          </a:p>
          <a:p>
            <a:pPr>
              <a:lnSpc>
                <a:spcPct val="120000"/>
              </a:lnSpc>
            </a:pPr>
            <a:endParaRPr lang="en-US" altLang="ko-KR" sz="1400" b="1" dirty="0">
              <a:solidFill>
                <a:srgbClr val="FF0000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1400" b="1" dirty="0">
                <a:solidFill>
                  <a:srgbClr val="FF0000"/>
                </a:solidFill>
              </a:rPr>
              <a:t>3. Only one response to a single 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edge</a:t>
            </a:r>
            <a:endParaRPr lang="en-US" altLang="ko-KR" sz="1400" b="1" dirty="0">
              <a:solidFill>
                <a:srgbClr val="FF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52284" y="2604968"/>
            <a:ext cx="3429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/>
              <a:t>■ </a:t>
            </a:r>
            <a:r>
              <a:rPr lang="en-US" altLang="ko-KR" sz="1600" b="1" dirty="0" smtClean="0"/>
              <a:t>3 Goal</a:t>
            </a:r>
            <a:endParaRPr lang="ko-KR" altLang="en-US" sz="1600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1052285" y="1379087"/>
            <a:ext cx="3429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/>
              <a:t>■ </a:t>
            </a:r>
            <a:r>
              <a:rPr lang="en-US" altLang="ko-KR" sz="1600" b="1" dirty="0" err="1" smtClean="0"/>
              <a:t>Exaplain</a:t>
            </a:r>
            <a:endParaRPr lang="ko-KR" altLang="en-US" sz="1600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1052285" y="4612439"/>
            <a:ext cx="3429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/>
              <a:t>■ </a:t>
            </a:r>
            <a:r>
              <a:rPr lang="en-US" altLang="ko-KR" sz="1600" b="1" dirty="0" smtClean="0"/>
              <a:t>HOW?</a:t>
            </a:r>
            <a:endParaRPr lang="ko-KR" altLang="en-US" sz="1600" b="1" dirty="0"/>
          </a:p>
        </p:txBody>
      </p:sp>
      <p:sp>
        <p:nvSpPr>
          <p:cNvPr id="19" name="직사각형 18"/>
          <p:cNvSpPr/>
          <p:nvPr/>
        </p:nvSpPr>
        <p:spPr>
          <a:xfrm>
            <a:off x="1052284" y="1800129"/>
            <a:ext cx="8982075" cy="583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400" b="1" dirty="0" smtClean="0"/>
              <a:t>The </a:t>
            </a:r>
            <a:r>
              <a:rPr lang="en-US" altLang="ko-KR" sz="1400" b="1" dirty="0"/>
              <a:t>Canny Edge Detection Algorithm, proposed by John Canny in 1986, is considered the most superior among edge detectors discussed to date.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1052284" y="5030125"/>
            <a:ext cx="3695701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1400" b="1" dirty="0" smtClean="0"/>
              <a:t>Gaussian Filtering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1400" b="1" dirty="0" smtClean="0"/>
              <a:t>Sobel Filtering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1400" b="1" dirty="0" smtClean="0"/>
              <a:t>Non-Maximum Suppression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1400" b="1" dirty="0" smtClean="0"/>
              <a:t>Hysteresis Edge tracking </a:t>
            </a:r>
            <a:endParaRPr lang="en-US" altLang="ko-KR" sz="1400" b="1" dirty="0"/>
          </a:p>
        </p:txBody>
      </p:sp>
      <p:sp>
        <p:nvSpPr>
          <p:cNvPr id="38" name="TextBox 37"/>
          <p:cNvSpPr txBox="1"/>
          <p:nvPr/>
        </p:nvSpPr>
        <p:spPr>
          <a:xfrm>
            <a:off x="6720186" y="5114675"/>
            <a:ext cx="8096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/>
              <a:t>Edge</a:t>
            </a:r>
            <a:endParaRPr lang="ko-KR" altLang="en-US" sz="1600" b="1" dirty="0"/>
          </a:p>
        </p:txBody>
      </p:sp>
      <p:cxnSp>
        <p:nvCxnSpPr>
          <p:cNvPr id="39" name="꺾인 연결선 38"/>
          <p:cNvCxnSpPr/>
          <p:nvPr/>
        </p:nvCxnSpPr>
        <p:spPr>
          <a:xfrm flipV="1">
            <a:off x="8256234" y="3966649"/>
            <a:ext cx="2667000" cy="370872"/>
          </a:xfrm>
          <a:prstGeom prst="bentConnector3">
            <a:avLst>
              <a:gd name="adj1" fmla="val 425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0" name="표 3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6906784"/>
              </p:ext>
            </p:extLst>
          </p:nvPr>
        </p:nvGraphicFramePr>
        <p:xfrm>
          <a:off x="8256234" y="4587924"/>
          <a:ext cx="2681406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3058">
                  <a:extLst>
                    <a:ext uri="{9D8B030D-6E8A-4147-A177-3AD203B41FA5}">
                      <a16:colId xmlns:a16="http://schemas.microsoft.com/office/drawing/2014/main" val="1708881131"/>
                    </a:ext>
                  </a:extLst>
                </a:gridCol>
                <a:gridCol w="383058">
                  <a:extLst>
                    <a:ext uri="{9D8B030D-6E8A-4147-A177-3AD203B41FA5}">
                      <a16:colId xmlns:a16="http://schemas.microsoft.com/office/drawing/2014/main" val="3932315143"/>
                    </a:ext>
                  </a:extLst>
                </a:gridCol>
                <a:gridCol w="383058">
                  <a:extLst>
                    <a:ext uri="{9D8B030D-6E8A-4147-A177-3AD203B41FA5}">
                      <a16:colId xmlns:a16="http://schemas.microsoft.com/office/drawing/2014/main" val="1320585313"/>
                    </a:ext>
                  </a:extLst>
                </a:gridCol>
                <a:gridCol w="383058">
                  <a:extLst>
                    <a:ext uri="{9D8B030D-6E8A-4147-A177-3AD203B41FA5}">
                      <a16:colId xmlns:a16="http://schemas.microsoft.com/office/drawing/2014/main" val="705791267"/>
                    </a:ext>
                  </a:extLst>
                </a:gridCol>
                <a:gridCol w="383058">
                  <a:extLst>
                    <a:ext uri="{9D8B030D-6E8A-4147-A177-3AD203B41FA5}">
                      <a16:colId xmlns:a16="http://schemas.microsoft.com/office/drawing/2014/main" val="980817979"/>
                    </a:ext>
                  </a:extLst>
                </a:gridCol>
                <a:gridCol w="383058">
                  <a:extLst>
                    <a:ext uri="{9D8B030D-6E8A-4147-A177-3AD203B41FA5}">
                      <a16:colId xmlns:a16="http://schemas.microsoft.com/office/drawing/2014/main" val="1051151005"/>
                    </a:ext>
                  </a:extLst>
                </a:gridCol>
                <a:gridCol w="383058">
                  <a:extLst>
                    <a:ext uri="{9D8B030D-6E8A-4147-A177-3AD203B41FA5}">
                      <a16:colId xmlns:a16="http://schemas.microsoft.com/office/drawing/2014/main" val="2654086376"/>
                    </a:ext>
                  </a:extLst>
                </a:gridCol>
              </a:tblGrid>
              <a:tr h="1372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978616"/>
                  </a:ext>
                </a:extLst>
              </a:tr>
            </a:tbl>
          </a:graphicData>
        </a:graphic>
      </p:graphicFrame>
      <p:grpSp>
        <p:nvGrpSpPr>
          <p:cNvPr id="46" name="그룹 45"/>
          <p:cNvGrpSpPr/>
          <p:nvPr/>
        </p:nvGrpSpPr>
        <p:grpSpPr>
          <a:xfrm>
            <a:off x="8256234" y="5560196"/>
            <a:ext cx="2667000" cy="271515"/>
            <a:chOff x="6873563" y="4336531"/>
            <a:chExt cx="3020516" cy="635687"/>
          </a:xfrm>
        </p:grpSpPr>
        <p:cxnSp>
          <p:nvCxnSpPr>
            <p:cNvPr id="43" name="직선 연결선 42"/>
            <p:cNvCxnSpPr/>
            <p:nvPr/>
          </p:nvCxnSpPr>
          <p:spPr>
            <a:xfrm>
              <a:off x="6873563" y="4963472"/>
              <a:ext cx="1190764" cy="874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 43"/>
            <p:cNvCxnSpPr/>
            <p:nvPr/>
          </p:nvCxnSpPr>
          <p:spPr>
            <a:xfrm flipV="1">
              <a:off x="8047181" y="4336531"/>
              <a:ext cx="666611" cy="63568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/>
            <p:cNvCxnSpPr/>
            <p:nvPr/>
          </p:nvCxnSpPr>
          <p:spPr>
            <a:xfrm>
              <a:off x="8703315" y="4341119"/>
              <a:ext cx="1190764" cy="874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47" name="표 4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9555824"/>
              </p:ext>
            </p:extLst>
          </p:nvPr>
        </p:nvGraphicFramePr>
        <p:xfrm>
          <a:off x="8256234" y="6084920"/>
          <a:ext cx="2681406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3058">
                  <a:extLst>
                    <a:ext uri="{9D8B030D-6E8A-4147-A177-3AD203B41FA5}">
                      <a16:colId xmlns:a16="http://schemas.microsoft.com/office/drawing/2014/main" val="1708881131"/>
                    </a:ext>
                  </a:extLst>
                </a:gridCol>
                <a:gridCol w="383058">
                  <a:extLst>
                    <a:ext uri="{9D8B030D-6E8A-4147-A177-3AD203B41FA5}">
                      <a16:colId xmlns:a16="http://schemas.microsoft.com/office/drawing/2014/main" val="3932315143"/>
                    </a:ext>
                  </a:extLst>
                </a:gridCol>
                <a:gridCol w="383058">
                  <a:extLst>
                    <a:ext uri="{9D8B030D-6E8A-4147-A177-3AD203B41FA5}">
                      <a16:colId xmlns:a16="http://schemas.microsoft.com/office/drawing/2014/main" val="1320585313"/>
                    </a:ext>
                  </a:extLst>
                </a:gridCol>
                <a:gridCol w="383058">
                  <a:extLst>
                    <a:ext uri="{9D8B030D-6E8A-4147-A177-3AD203B41FA5}">
                      <a16:colId xmlns:a16="http://schemas.microsoft.com/office/drawing/2014/main" val="705791267"/>
                    </a:ext>
                  </a:extLst>
                </a:gridCol>
                <a:gridCol w="383058">
                  <a:extLst>
                    <a:ext uri="{9D8B030D-6E8A-4147-A177-3AD203B41FA5}">
                      <a16:colId xmlns:a16="http://schemas.microsoft.com/office/drawing/2014/main" val="980817979"/>
                    </a:ext>
                  </a:extLst>
                </a:gridCol>
                <a:gridCol w="383058">
                  <a:extLst>
                    <a:ext uri="{9D8B030D-6E8A-4147-A177-3AD203B41FA5}">
                      <a16:colId xmlns:a16="http://schemas.microsoft.com/office/drawing/2014/main" val="1051151005"/>
                    </a:ext>
                  </a:extLst>
                </a:gridCol>
                <a:gridCol w="383058">
                  <a:extLst>
                    <a:ext uri="{9D8B030D-6E8A-4147-A177-3AD203B41FA5}">
                      <a16:colId xmlns:a16="http://schemas.microsoft.com/office/drawing/2014/main" val="2654086376"/>
                    </a:ext>
                  </a:extLst>
                </a:gridCol>
              </a:tblGrid>
              <a:tr h="1372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978616"/>
                  </a:ext>
                </a:extLst>
              </a:tr>
            </a:tbl>
          </a:graphicData>
        </a:graphic>
      </p:graphicFrame>
      <p:cxnSp>
        <p:nvCxnSpPr>
          <p:cNvPr id="50" name="직선 화살표 연결선 49"/>
          <p:cNvCxnSpPr/>
          <p:nvPr/>
        </p:nvCxnSpPr>
        <p:spPr>
          <a:xfrm flipV="1">
            <a:off x="7558586" y="4734850"/>
            <a:ext cx="371475" cy="295275"/>
          </a:xfrm>
          <a:prstGeom prst="straightConnector1">
            <a:avLst/>
          </a:prstGeom>
          <a:ln w="38100" cap="rnd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/>
          <p:cNvCxnSpPr/>
          <p:nvPr/>
        </p:nvCxnSpPr>
        <p:spPr>
          <a:xfrm>
            <a:off x="7558585" y="5472593"/>
            <a:ext cx="371475" cy="295275"/>
          </a:xfrm>
          <a:prstGeom prst="straightConnector1">
            <a:avLst/>
          </a:prstGeom>
          <a:ln w="38100" cap="rnd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8821445" y="4927934"/>
            <a:ext cx="155098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 smtClean="0"/>
              <a:t>Stair Edge</a:t>
            </a:r>
            <a:endParaRPr lang="ko-KR" altLang="en-US" sz="900" b="1" dirty="0"/>
          </a:p>
        </p:txBody>
      </p:sp>
      <p:sp>
        <p:nvSpPr>
          <p:cNvPr id="53" name="TextBox 52"/>
          <p:cNvSpPr txBox="1"/>
          <p:nvPr/>
        </p:nvSpPr>
        <p:spPr>
          <a:xfrm>
            <a:off x="8821445" y="6444565"/>
            <a:ext cx="155098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 smtClean="0"/>
              <a:t>Ramp Edge</a:t>
            </a:r>
            <a:endParaRPr lang="ko-KR" altLang="en-US" sz="900" b="1" dirty="0"/>
          </a:p>
        </p:txBody>
      </p:sp>
      <p:sp>
        <p:nvSpPr>
          <p:cNvPr id="55" name="오른쪽 화살표 54"/>
          <p:cNvSpPr/>
          <p:nvPr/>
        </p:nvSpPr>
        <p:spPr>
          <a:xfrm rot="21208542">
            <a:off x="3023396" y="3047337"/>
            <a:ext cx="933450" cy="207028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56" name="TextBox 55"/>
          <p:cNvSpPr txBox="1"/>
          <p:nvPr/>
        </p:nvSpPr>
        <p:spPr>
          <a:xfrm>
            <a:off x="3917433" y="2844491"/>
            <a:ext cx="23564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/>
              <a:t>Minimize Noise</a:t>
            </a:r>
            <a:endParaRPr lang="ko-KR" altLang="en-US" sz="1600" b="1" dirty="0"/>
          </a:p>
        </p:txBody>
      </p:sp>
      <p:graphicFrame>
        <p:nvGraphicFramePr>
          <p:cNvPr id="57" name="표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8213340"/>
              </p:ext>
            </p:extLst>
          </p:nvPr>
        </p:nvGraphicFramePr>
        <p:xfrm>
          <a:off x="6179619" y="2384071"/>
          <a:ext cx="1191468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7867">
                  <a:extLst>
                    <a:ext uri="{9D8B030D-6E8A-4147-A177-3AD203B41FA5}">
                      <a16:colId xmlns:a16="http://schemas.microsoft.com/office/drawing/2014/main" val="2839152071"/>
                    </a:ext>
                  </a:extLst>
                </a:gridCol>
                <a:gridCol w="297867">
                  <a:extLst>
                    <a:ext uri="{9D8B030D-6E8A-4147-A177-3AD203B41FA5}">
                      <a16:colId xmlns:a16="http://schemas.microsoft.com/office/drawing/2014/main" val="251383622"/>
                    </a:ext>
                  </a:extLst>
                </a:gridCol>
                <a:gridCol w="297867">
                  <a:extLst>
                    <a:ext uri="{9D8B030D-6E8A-4147-A177-3AD203B41FA5}">
                      <a16:colId xmlns:a16="http://schemas.microsoft.com/office/drawing/2014/main" val="2002237538"/>
                    </a:ext>
                  </a:extLst>
                </a:gridCol>
                <a:gridCol w="297867">
                  <a:extLst>
                    <a:ext uri="{9D8B030D-6E8A-4147-A177-3AD203B41FA5}">
                      <a16:colId xmlns:a16="http://schemas.microsoft.com/office/drawing/2014/main" val="2404373430"/>
                    </a:ext>
                  </a:extLst>
                </a:gridCol>
              </a:tblGrid>
              <a:tr h="239046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5590622"/>
                  </a:ext>
                </a:extLst>
              </a:tr>
              <a:tr h="239046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438079"/>
                  </a:ext>
                </a:extLst>
              </a:tr>
              <a:tr h="239046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4185064"/>
                  </a:ext>
                </a:extLst>
              </a:tr>
              <a:tr h="239046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7080815"/>
                  </a:ext>
                </a:extLst>
              </a:tr>
            </a:tbl>
          </a:graphicData>
        </a:graphic>
      </p:graphicFrame>
      <p:sp>
        <p:nvSpPr>
          <p:cNvPr id="63" name="자유형 62"/>
          <p:cNvSpPr/>
          <p:nvPr/>
        </p:nvSpPr>
        <p:spPr>
          <a:xfrm>
            <a:off x="4965704" y="3686576"/>
            <a:ext cx="207976" cy="885618"/>
          </a:xfrm>
          <a:custGeom>
            <a:avLst/>
            <a:gdLst>
              <a:gd name="connsiteX0" fmla="*/ 0 w 207976"/>
              <a:gd name="connsiteY0" fmla="*/ 0 h 770380"/>
              <a:gd name="connsiteX1" fmla="*/ 63073 w 207976"/>
              <a:gd name="connsiteY1" fmla="*/ 54237 h 770380"/>
              <a:gd name="connsiteX2" fmla="*/ 207976 w 207976"/>
              <a:gd name="connsiteY2" fmla="*/ 390806 h 770380"/>
              <a:gd name="connsiteX3" fmla="*/ 63073 w 207976"/>
              <a:gd name="connsiteY3" fmla="*/ 727375 h 770380"/>
              <a:gd name="connsiteX4" fmla="*/ 13062 w 207976"/>
              <a:gd name="connsiteY4" fmla="*/ 770380 h 770380"/>
              <a:gd name="connsiteX5" fmla="*/ 51999 w 207976"/>
              <a:gd name="connsiteY5" fmla="*/ 701426 h 770380"/>
              <a:gd name="connsiteX6" fmla="*/ 115989 w 207976"/>
              <a:gd name="connsiteY6" fmla="*/ 396756 h 770380"/>
              <a:gd name="connsiteX7" fmla="*/ 51999 w 207976"/>
              <a:gd name="connsiteY7" fmla="*/ 92086 h 770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7976" h="770380">
                <a:moveTo>
                  <a:pt x="0" y="0"/>
                </a:moveTo>
                <a:lnTo>
                  <a:pt x="63073" y="54237"/>
                </a:lnTo>
                <a:cubicBezTo>
                  <a:pt x="154557" y="150312"/>
                  <a:pt x="207976" y="266133"/>
                  <a:pt x="207976" y="390806"/>
                </a:cubicBezTo>
                <a:cubicBezTo>
                  <a:pt x="207976" y="515479"/>
                  <a:pt x="154557" y="631300"/>
                  <a:pt x="63073" y="727375"/>
                </a:cubicBezTo>
                <a:lnTo>
                  <a:pt x="13062" y="770380"/>
                </a:lnTo>
                <a:lnTo>
                  <a:pt x="51999" y="701426"/>
                </a:lnTo>
                <a:cubicBezTo>
                  <a:pt x="93204" y="607783"/>
                  <a:pt x="115989" y="504827"/>
                  <a:pt x="115989" y="396756"/>
                </a:cubicBezTo>
                <a:cubicBezTo>
                  <a:pt x="115989" y="288685"/>
                  <a:pt x="93204" y="185730"/>
                  <a:pt x="51999" y="92086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65" name="오른쪽 화살표 64"/>
          <p:cNvSpPr/>
          <p:nvPr/>
        </p:nvSpPr>
        <p:spPr>
          <a:xfrm rot="1730009">
            <a:off x="4997090" y="4615519"/>
            <a:ext cx="1915667" cy="22015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66" name="오른쪽 화살표 65"/>
          <p:cNvSpPr/>
          <p:nvPr/>
        </p:nvSpPr>
        <p:spPr>
          <a:xfrm>
            <a:off x="7565294" y="2821458"/>
            <a:ext cx="504146" cy="207028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graphicFrame>
        <p:nvGraphicFramePr>
          <p:cNvPr id="67" name="표 6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9853610"/>
              </p:ext>
            </p:extLst>
          </p:nvPr>
        </p:nvGraphicFramePr>
        <p:xfrm>
          <a:off x="8225711" y="2384071"/>
          <a:ext cx="1191468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7867">
                  <a:extLst>
                    <a:ext uri="{9D8B030D-6E8A-4147-A177-3AD203B41FA5}">
                      <a16:colId xmlns:a16="http://schemas.microsoft.com/office/drawing/2014/main" val="2839152071"/>
                    </a:ext>
                  </a:extLst>
                </a:gridCol>
                <a:gridCol w="297867">
                  <a:extLst>
                    <a:ext uri="{9D8B030D-6E8A-4147-A177-3AD203B41FA5}">
                      <a16:colId xmlns:a16="http://schemas.microsoft.com/office/drawing/2014/main" val="251383622"/>
                    </a:ext>
                  </a:extLst>
                </a:gridCol>
                <a:gridCol w="297867">
                  <a:extLst>
                    <a:ext uri="{9D8B030D-6E8A-4147-A177-3AD203B41FA5}">
                      <a16:colId xmlns:a16="http://schemas.microsoft.com/office/drawing/2014/main" val="2002237538"/>
                    </a:ext>
                  </a:extLst>
                </a:gridCol>
                <a:gridCol w="297867">
                  <a:extLst>
                    <a:ext uri="{9D8B030D-6E8A-4147-A177-3AD203B41FA5}">
                      <a16:colId xmlns:a16="http://schemas.microsoft.com/office/drawing/2014/main" val="2404373430"/>
                    </a:ext>
                  </a:extLst>
                </a:gridCol>
              </a:tblGrid>
              <a:tr h="239046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5590622"/>
                  </a:ext>
                </a:extLst>
              </a:tr>
              <a:tr h="239046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438079"/>
                  </a:ext>
                </a:extLst>
              </a:tr>
              <a:tr h="239046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4185064"/>
                  </a:ext>
                </a:extLst>
              </a:tr>
              <a:tr h="239046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7080815"/>
                  </a:ext>
                </a:extLst>
              </a:tr>
            </a:tbl>
          </a:graphicData>
        </a:graphic>
      </p:graphicFrame>
      <p:cxnSp>
        <p:nvCxnSpPr>
          <p:cNvPr id="28" name="직선 연결선 27"/>
          <p:cNvCxnSpPr/>
          <p:nvPr/>
        </p:nvCxnSpPr>
        <p:spPr>
          <a:xfrm>
            <a:off x="600808" y="571500"/>
            <a:ext cx="1099038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600808" y="263723"/>
            <a:ext cx="340262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 b="1" dirty="0"/>
              <a:t>2</a:t>
            </a:r>
            <a:r>
              <a:rPr lang="en-US" altLang="ko-KR" sz="1400" b="1" dirty="0" smtClean="0"/>
              <a:t>. Edge </a:t>
            </a:r>
            <a:r>
              <a:rPr lang="en-US" altLang="ko-KR" sz="1200" b="1" dirty="0">
                <a:solidFill>
                  <a:schemeClr val="accent3"/>
                </a:solidFill>
              </a:rPr>
              <a:t>– </a:t>
            </a:r>
            <a:r>
              <a:rPr lang="en-US" altLang="ko-KR" sz="1200" b="1" dirty="0" smtClean="0">
                <a:solidFill>
                  <a:schemeClr val="accent3"/>
                </a:solidFill>
              </a:rPr>
              <a:t>2.1 Canny edge</a:t>
            </a:r>
            <a:endParaRPr lang="ko-KR" altLang="en-US" sz="1200" b="1" dirty="0">
              <a:solidFill>
                <a:schemeClr val="accent3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7721600" y="325279"/>
            <a:ext cx="42037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b="1" dirty="0"/>
              <a:t>Lane Detection using color, </a:t>
            </a:r>
            <a:r>
              <a:rPr lang="en-US" altLang="ko-KR" sz="1000" b="1" dirty="0" smtClean="0"/>
              <a:t>edge, and </a:t>
            </a:r>
            <a:r>
              <a:rPr lang="en-US" altLang="ko-KR" sz="1000" b="1" dirty="0"/>
              <a:t>straight line detection</a:t>
            </a:r>
            <a:endParaRPr lang="ko-KR" altLang="en-US" sz="1000" b="1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D4061-7066-4C76-B996-48674290BB87}" type="slidenum">
              <a:rPr lang="ko-KR" altLang="en-US" smtClean="0"/>
              <a:pPr/>
              <a:t>14</a:t>
            </a:fld>
            <a:r>
              <a:rPr lang="en-US" altLang="ko-KR" smtClean="0"/>
              <a:t>/34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98821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/>
          <p:cNvGrpSpPr/>
          <p:nvPr/>
        </p:nvGrpSpPr>
        <p:grpSpPr>
          <a:xfrm>
            <a:off x="1641986" y="4352762"/>
            <a:ext cx="1390376" cy="876300"/>
            <a:chOff x="1575430" y="3368178"/>
            <a:chExt cx="1386494" cy="1211002"/>
          </a:xfrm>
        </p:grpSpPr>
        <p:sp>
          <p:nvSpPr>
            <p:cNvPr id="31" name="자유형 30"/>
            <p:cNvSpPr/>
            <p:nvPr/>
          </p:nvSpPr>
          <p:spPr>
            <a:xfrm>
              <a:off x="1575430" y="3368178"/>
              <a:ext cx="693247" cy="1211002"/>
            </a:xfrm>
            <a:custGeom>
              <a:avLst/>
              <a:gdLst>
                <a:gd name="connsiteX0" fmla="*/ 0 w 1657350"/>
                <a:gd name="connsiteY0" fmla="*/ 1851082 h 1851082"/>
                <a:gd name="connsiteX1" fmla="*/ 828675 w 1657350"/>
                <a:gd name="connsiteY1" fmla="*/ 1479607 h 1851082"/>
                <a:gd name="connsiteX2" fmla="*/ 1390650 w 1657350"/>
                <a:gd name="connsiteY2" fmla="*/ 231832 h 1851082"/>
                <a:gd name="connsiteX3" fmla="*/ 1657350 w 1657350"/>
                <a:gd name="connsiteY3" fmla="*/ 3232 h 1851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57350" h="1851082">
                  <a:moveTo>
                    <a:pt x="0" y="1851082"/>
                  </a:moveTo>
                  <a:cubicBezTo>
                    <a:pt x="298450" y="1800282"/>
                    <a:pt x="596900" y="1749482"/>
                    <a:pt x="828675" y="1479607"/>
                  </a:cubicBezTo>
                  <a:cubicBezTo>
                    <a:pt x="1060450" y="1209732"/>
                    <a:pt x="1252538" y="477894"/>
                    <a:pt x="1390650" y="231832"/>
                  </a:cubicBezTo>
                  <a:cubicBezTo>
                    <a:pt x="1528762" y="-14230"/>
                    <a:pt x="1593056" y="-5499"/>
                    <a:pt x="1657350" y="3232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자유형 31"/>
            <p:cNvSpPr/>
            <p:nvPr/>
          </p:nvSpPr>
          <p:spPr>
            <a:xfrm flipH="1">
              <a:off x="2268677" y="3368178"/>
              <a:ext cx="693247" cy="1211002"/>
            </a:xfrm>
            <a:custGeom>
              <a:avLst/>
              <a:gdLst>
                <a:gd name="connsiteX0" fmla="*/ 0 w 1657350"/>
                <a:gd name="connsiteY0" fmla="*/ 1851082 h 1851082"/>
                <a:gd name="connsiteX1" fmla="*/ 828675 w 1657350"/>
                <a:gd name="connsiteY1" fmla="*/ 1479607 h 1851082"/>
                <a:gd name="connsiteX2" fmla="*/ 1390650 w 1657350"/>
                <a:gd name="connsiteY2" fmla="*/ 231832 h 1851082"/>
                <a:gd name="connsiteX3" fmla="*/ 1657350 w 1657350"/>
                <a:gd name="connsiteY3" fmla="*/ 3232 h 1851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57350" h="1851082">
                  <a:moveTo>
                    <a:pt x="0" y="1851082"/>
                  </a:moveTo>
                  <a:cubicBezTo>
                    <a:pt x="298450" y="1800282"/>
                    <a:pt x="596900" y="1749482"/>
                    <a:pt x="828675" y="1479607"/>
                  </a:cubicBezTo>
                  <a:cubicBezTo>
                    <a:pt x="1060450" y="1209732"/>
                    <a:pt x="1252538" y="477894"/>
                    <a:pt x="1390650" y="231832"/>
                  </a:cubicBezTo>
                  <a:cubicBezTo>
                    <a:pt x="1528762" y="-14230"/>
                    <a:pt x="1593056" y="-5499"/>
                    <a:pt x="1657350" y="3232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5" name="직선 화살표 연결선 34"/>
            <p:cNvCxnSpPr/>
            <p:nvPr/>
          </p:nvCxnSpPr>
          <p:spPr>
            <a:xfrm>
              <a:off x="2049649" y="4141030"/>
              <a:ext cx="444858" cy="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그룹 10"/>
          <p:cNvGrpSpPr/>
          <p:nvPr/>
        </p:nvGrpSpPr>
        <p:grpSpPr>
          <a:xfrm>
            <a:off x="3795214" y="4756160"/>
            <a:ext cx="2249809" cy="443302"/>
            <a:chOff x="3731890" y="3702880"/>
            <a:chExt cx="2647950" cy="876300"/>
          </a:xfrm>
        </p:grpSpPr>
        <p:sp>
          <p:nvSpPr>
            <p:cNvPr id="33" name="자유형 32"/>
            <p:cNvSpPr/>
            <p:nvPr/>
          </p:nvSpPr>
          <p:spPr>
            <a:xfrm>
              <a:off x="3731890" y="3702880"/>
              <a:ext cx="1323975" cy="876300"/>
            </a:xfrm>
            <a:custGeom>
              <a:avLst/>
              <a:gdLst>
                <a:gd name="connsiteX0" fmla="*/ 0 w 1657350"/>
                <a:gd name="connsiteY0" fmla="*/ 1851082 h 1851082"/>
                <a:gd name="connsiteX1" fmla="*/ 828675 w 1657350"/>
                <a:gd name="connsiteY1" fmla="*/ 1479607 h 1851082"/>
                <a:gd name="connsiteX2" fmla="*/ 1390650 w 1657350"/>
                <a:gd name="connsiteY2" fmla="*/ 231832 h 1851082"/>
                <a:gd name="connsiteX3" fmla="*/ 1657350 w 1657350"/>
                <a:gd name="connsiteY3" fmla="*/ 3232 h 1851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57350" h="1851082">
                  <a:moveTo>
                    <a:pt x="0" y="1851082"/>
                  </a:moveTo>
                  <a:cubicBezTo>
                    <a:pt x="298450" y="1800282"/>
                    <a:pt x="596900" y="1749482"/>
                    <a:pt x="828675" y="1479607"/>
                  </a:cubicBezTo>
                  <a:cubicBezTo>
                    <a:pt x="1060450" y="1209732"/>
                    <a:pt x="1252538" y="477894"/>
                    <a:pt x="1390650" y="231832"/>
                  </a:cubicBezTo>
                  <a:cubicBezTo>
                    <a:pt x="1528762" y="-14230"/>
                    <a:pt x="1593056" y="-5499"/>
                    <a:pt x="1657350" y="3232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자유형 33"/>
            <p:cNvSpPr/>
            <p:nvPr/>
          </p:nvSpPr>
          <p:spPr>
            <a:xfrm flipH="1">
              <a:off x="5055865" y="3702880"/>
              <a:ext cx="1323975" cy="876300"/>
            </a:xfrm>
            <a:custGeom>
              <a:avLst/>
              <a:gdLst>
                <a:gd name="connsiteX0" fmla="*/ 0 w 1657350"/>
                <a:gd name="connsiteY0" fmla="*/ 1851082 h 1851082"/>
                <a:gd name="connsiteX1" fmla="*/ 828675 w 1657350"/>
                <a:gd name="connsiteY1" fmla="*/ 1479607 h 1851082"/>
                <a:gd name="connsiteX2" fmla="*/ 1390650 w 1657350"/>
                <a:gd name="connsiteY2" fmla="*/ 231832 h 1851082"/>
                <a:gd name="connsiteX3" fmla="*/ 1657350 w 1657350"/>
                <a:gd name="connsiteY3" fmla="*/ 3232 h 1851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57350" h="1851082">
                  <a:moveTo>
                    <a:pt x="0" y="1851082"/>
                  </a:moveTo>
                  <a:cubicBezTo>
                    <a:pt x="298450" y="1800282"/>
                    <a:pt x="596900" y="1749482"/>
                    <a:pt x="828675" y="1479607"/>
                  </a:cubicBezTo>
                  <a:cubicBezTo>
                    <a:pt x="1060450" y="1209732"/>
                    <a:pt x="1252538" y="477894"/>
                    <a:pt x="1390650" y="231832"/>
                  </a:cubicBezTo>
                  <a:cubicBezTo>
                    <a:pt x="1528762" y="-14230"/>
                    <a:pt x="1593056" y="-5499"/>
                    <a:pt x="1657350" y="3232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7" name="직선 화살표 연결선 36"/>
            <p:cNvCxnSpPr/>
            <p:nvPr/>
          </p:nvCxnSpPr>
          <p:spPr>
            <a:xfrm>
              <a:off x="4713497" y="4151244"/>
              <a:ext cx="674206" cy="2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48" name="표 4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9804042"/>
              </p:ext>
            </p:extLst>
          </p:nvPr>
        </p:nvGraphicFramePr>
        <p:xfrm>
          <a:off x="1527756" y="5346922"/>
          <a:ext cx="1618836" cy="12958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9612">
                  <a:extLst>
                    <a:ext uri="{9D8B030D-6E8A-4147-A177-3AD203B41FA5}">
                      <a16:colId xmlns:a16="http://schemas.microsoft.com/office/drawing/2014/main" val="1946409594"/>
                    </a:ext>
                  </a:extLst>
                </a:gridCol>
                <a:gridCol w="539612">
                  <a:extLst>
                    <a:ext uri="{9D8B030D-6E8A-4147-A177-3AD203B41FA5}">
                      <a16:colId xmlns:a16="http://schemas.microsoft.com/office/drawing/2014/main" val="1690820928"/>
                    </a:ext>
                  </a:extLst>
                </a:gridCol>
                <a:gridCol w="539612">
                  <a:extLst>
                    <a:ext uri="{9D8B030D-6E8A-4147-A177-3AD203B41FA5}">
                      <a16:colId xmlns:a16="http://schemas.microsoft.com/office/drawing/2014/main" val="193615164"/>
                    </a:ext>
                  </a:extLst>
                </a:gridCol>
              </a:tblGrid>
              <a:tr h="4319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</a:rPr>
                        <a:t>0.0751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</a:rPr>
                        <a:t>0.1238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</a:rPr>
                        <a:t>0.0751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548273"/>
                  </a:ext>
                </a:extLst>
              </a:tr>
              <a:tr h="43194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</a:rPr>
                        <a:t>0.1238</a:t>
                      </a:r>
                      <a:endParaRPr lang="ko-KR" altLang="en-US" sz="8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</a:rPr>
                        <a:t>0.2042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</a:rPr>
                        <a:t>0.1238</a:t>
                      </a:r>
                      <a:endParaRPr lang="ko-KR" altLang="en-US" sz="8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15095366"/>
                  </a:ext>
                </a:extLst>
              </a:tr>
              <a:tr h="4319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</a:rPr>
                        <a:t>0.0751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</a:rPr>
                        <a:t>0.1238</a:t>
                      </a:r>
                      <a:endParaRPr lang="ko-KR" altLang="en-US" sz="8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</a:rPr>
                        <a:t>0.0751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25831381"/>
                  </a:ext>
                </a:extLst>
              </a:tr>
            </a:tbl>
          </a:graphicData>
        </a:graphic>
      </p:graphicFrame>
      <p:graphicFrame>
        <p:nvGraphicFramePr>
          <p:cNvPr id="49" name="표 4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614801"/>
              </p:ext>
            </p:extLst>
          </p:nvPr>
        </p:nvGraphicFramePr>
        <p:xfrm>
          <a:off x="4095076" y="5346922"/>
          <a:ext cx="1641138" cy="13008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7046">
                  <a:extLst>
                    <a:ext uri="{9D8B030D-6E8A-4147-A177-3AD203B41FA5}">
                      <a16:colId xmlns:a16="http://schemas.microsoft.com/office/drawing/2014/main" val="1946409594"/>
                    </a:ext>
                  </a:extLst>
                </a:gridCol>
                <a:gridCol w="547046">
                  <a:extLst>
                    <a:ext uri="{9D8B030D-6E8A-4147-A177-3AD203B41FA5}">
                      <a16:colId xmlns:a16="http://schemas.microsoft.com/office/drawing/2014/main" val="1690820928"/>
                    </a:ext>
                  </a:extLst>
                </a:gridCol>
                <a:gridCol w="547046">
                  <a:extLst>
                    <a:ext uri="{9D8B030D-6E8A-4147-A177-3AD203B41FA5}">
                      <a16:colId xmlns:a16="http://schemas.microsoft.com/office/drawing/2014/main" val="193615164"/>
                    </a:ext>
                  </a:extLst>
                </a:gridCol>
              </a:tblGrid>
              <a:tr h="4336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</a:rPr>
                        <a:t>0.1019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</a:rPr>
                        <a:t>0.1154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</a:rPr>
                        <a:t>0.1019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548273"/>
                  </a:ext>
                </a:extLst>
              </a:tr>
              <a:tr h="4336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</a:rPr>
                        <a:t>0.1154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</a:rPr>
                        <a:t>0.1308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</a:rPr>
                        <a:t>0.1154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15095366"/>
                  </a:ext>
                </a:extLst>
              </a:tr>
              <a:tr h="4336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</a:rPr>
                        <a:t>0.1019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</a:rPr>
                        <a:t>0.1154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</a:rPr>
                        <a:t>0.1019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25831381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4" name="직사각형 53"/>
              <p:cNvSpPr/>
              <p:nvPr/>
            </p:nvSpPr>
            <p:spPr>
              <a:xfrm>
                <a:off x="2015963" y="4975578"/>
                <a:ext cx="654346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altLang="ko-KR" sz="1400" b="1" i="1" smtClean="0">
                        <a:solidFill>
                          <a:srgbClr val="FF0000"/>
                        </a:solidFill>
                      </a:rPr>
                      <m:t>σ</m:t>
                    </m:r>
                  </m:oMath>
                </a14:m>
                <a:r>
                  <a:rPr lang="en-US" altLang="ko-KR" sz="1400" b="1" i="1" dirty="0" smtClean="0">
                    <a:solidFill>
                      <a:srgbClr val="FF0000"/>
                    </a:solidFill>
                  </a:rPr>
                  <a:t> </a:t>
                </a:r>
                <a:r>
                  <a:rPr lang="en-US" altLang="ko-KR" sz="1400" b="1" dirty="0" smtClean="0">
                    <a:solidFill>
                      <a:srgbClr val="FF0000"/>
                    </a:solidFill>
                  </a:rPr>
                  <a:t>= 1</a:t>
                </a:r>
                <a:endParaRPr lang="ko-KR" altLang="en-US" sz="1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4" name="직사각형 5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5963" y="4975578"/>
                <a:ext cx="654346" cy="307777"/>
              </a:xfrm>
              <a:prstGeom prst="rect">
                <a:avLst/>
              </a:prstGeom>
              <a:blipFill>
                <a:blip r:embed="rId2"/>
                <a:stretch>
                  <a:fillRect t="-3922" r="-1869" b="-1960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직사각형 54"/>
              <p:cNvSpPr/>
              <p:nvPr/>
            </p:nvSpPr>
            <p:spPr>
              <a:xfrm>
                <a:off x="4569357" y="4999926"/>
                <a:ext cx="1046564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altLang="ko-KR" sz="1400" b="1" i="1" smtClean="0">
                        <a:solidFill>
                          <a:schemeClr val="accent5"/>
                        </a:solidFill>
                      </a:rPr>
                      <m:t>σ</m:t>
                    </m:r>
                  </m:oMath>
                </a14:m>
                <a:r>
                  <a:rPr lang="ko-KR" altLang="en-US" sz="1400" b="1" dirty="0" smtClean="0">
                    <a:solidFill>
                      <a:schemeClr val="accent5"/>
                    </a:solidFill>
                  </a:rPr>
                  <a:t>  </a:t>
                </a:r>
                <a:r>
                  <a:rPr lang="en-US" altLang="ko-KR" sz="1400" b="1" dirty="0" smtClean="0">
                    <a:solidFill>
                      <a:schemeClr val="accent5"/>
                    </a:solidFill>
                  </a:rPr>
                  <a:t>= 2</a:t>
                </a:r>
                <a:endParaRPr lang="ko-KR" altLang="en-US" sz="1400" b="1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55" name="직사각형 5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9357" y="4999926"/>
                <a:ext cx="1046564" cy="307777"/>
              </a:xfrm>
              <a:prstGeom prst="rect">
                <a:avLst/>
              </a:prstGeom>
              <a:blipFill>
                <a:blip r:embed="rId3"/>
                <a:stretch>
                  <a:fillRect t="-3922" b="-1960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직사각형 55"/>
              <p:cNvSpPr/>
              <p:nvPr/>
            </p:nvSpPr>
            <p:spPr>
              <a:xfrm>
                <a:off x="6847937" y="4606246"/>
                <a:ext cx="1046564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altLang="ko-KR" b="1" i="1" smtClean="0">
                        <a:solidFill>
                          <a:schemeClr val="tx1"/>
                        </a:solidFill>
                      </a:rPr>
                      <m:t>σ</m:t>
                    </m:r>
                  </m:oMath>
                </a14:m>
                <a:r>
                  <a:rPr lang="ko-KR" altLang="en-US" b="1" dirty="0" smtClean="0"/>
                  <a:t>↑</a:t>
                </a:r>
                <a:endParaRPr lang="ko-KR" altLang="en-US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6" name="직사각형 5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7937" y="4606246"/>
                <a:ext cx="1046564" cy="369332"/>
              </a:xfrm>
              <a:prstGeom prst="rect">
                <a:avLst/>
              </a:prstGeom>
              <a:blipFill>
                <a:blip r:embed="rId4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8" name="그룹 57"/>
          <p:cNvGrpSpPr/>
          <p:nvPr/>
        </p:nvGrpSpPr>
        <p:grpSpPr>
          <a:xfrm>
            <a:off x="8127203" y="5039882"/>
            <a:ext cx="3118471" cy="101663"/>
            <a:chOff x="7795339" y="3785719"/>
            <a:chExt cx="4670750" cy="68825"/>
          </a:xfrm>
        </p:grpSpPr>
        <p:sp>
          <p:nvSpPr>
            <p:cNvPr id="59" name="자유형 58"/>
            <p:cNvSpPr/>
            <p:nvPr/>
          </p:nvSpPr>
          <p:spPr>
            <a:xfrm flipH="1">
              <a:off x="10130714" y="3785719"/>
              <a:ext cx="2335375" cy="68825"/>
            </a:xfrm>
            <a:custGeom>
              <a:avLst/>
              <a:gdLst>
                <a:gd name="connsiteX0" fmla="*/ 0 w 1657350"/>
                <a:gd name="connsiteY0" fmla="*/ 1851082 h 1851082"/>
                <a:gd name="connsiteX1" fmla="*/ 828675 w 1657350"/>
                <a:gd name="connsiteY1" fmla="*/ 1479607 h 1851082"/>
                <a:gd name="connsiteX2" fmla="*/ 1390650 w 1657350"/>
                <a:gd name="connsiteY2" fmla="*/ 231832 h 1851082"/>
                <a:gd name="connsiteX3" fmla="*/ 1657350 w 1657350"/>
                <a:gd name="connsiteY3" fmla="*/ 3232 h 1851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57350" h="1851082">
                  <a:moveTo>
                    <a:pt x="0" y="1851082"/>
                  </a:moveTo>
                  <a:cubicBezTo>
                    <a:pt x="298450" y="1800282"/>
                    <a:pt x="596900" y="1749482"/>
                    <a:pt x="828675" y="1479607"/>
                  </a:cubicBezTo>
                  <a:cubicBezTo>
                    <a:pt x="1060450" y="1209732"/>
                    <a:pt x="1252538" y="477894"/>
                    <a:pt x="1390650" y="231832"/>
                  </a:cubicBezTo>
                  <a:cubicBezTo>
                    <a:pt x="1528762" y="-14230"/>
                    <a:pt x="1593056" y="-5499"/>
                    <a:pt x="1657350" y="3232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 smtClean="0"/>
                <a:t>ㅍ</a:t>
              </a:r>
              <a:endParaRPr lang="ko-KR" altLang="en-US" dirty="0"/>
            </a:p>
          </p:txBody>
        </p:sp>
        <p:sp>
          <p:nvSpPr>
            <p:cNvPr id="60" name="자유형 59"/>
            <p:cNvSpPr/>
            <p:nvPr/>
          </p:nvSpPr>
          <p:spPr>
            <a:xfrm>
              <a:off x="7795339" y="3785719"/>
              <a:ext cx="2335375" cy="68825"/>
            </a:xfrm>
            <a:custGeom>
              <a:avLst/>
              <a:gdLst>
                <a:gd name="connsiteX0" fmla="*/ 0 w 1657350"/>
                <a:gd name="connsiteY0" fmla="*/ 1851082 h 1851082"/>
                <a:gd name="connsiteX1" fmla="*/ 828675 w 1657350"/>
                <a:gd name="connsiteY1" fmla="*/ 1479607 h 1851082"/>
                <a:gd name="connsiteX2" fmla="*/ 1390650 w 1657350"/>
                <a:gd name="connsiteY2" fmla="*/ 231832 h 1851082"/>
                <a:gd name="connsiteX3" fmla="*/ 1657350 w 1657350"/>
                <a:gd name="connsiteY3" fmla="*/ 3232 h 1851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57350" h="1851082">
                  <a:moveTo>
                    <a:pt x="0" y="1851082"/>
                  </a:moveTo>
                  <a:cubicBezTo>
                    <a:pt x="298450" y="1800282"/>
                    <a:pt x="596900" y="1749482"/>
                    <a:pt x="828675" y="1479607"/>
                  </a:cubicBezTo>
                  <a:cubicBezTo>
                    <a:pt x="1060450" y="1209732"/>
                    <a:pt x="1252538" y="477894"/>
                    <a:pt x="1390650" y="231832"/>
                  </a:cubicBezTo>
                  <a:cubicBezTo>
                    <a:pt x="1528762" y="-14230"/>
                    <a:pt x="1593056" y="-5499"/>
                    <a:pt x="1657350" y="3232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 smtClean="0"/>
                <a:t>ㅍ</a:t>
              </a:r>
              <a:endParaRPr lang="ko-KR" altLang="en-US" dirty="0"/>
            </a:p>
          </p:txBody>
        </p:sp>
      </p:grpSp>
      <p:sp>
        <p:nvSpPr>
          <p:cNvPr id="61" name="TextBox 60"/>
          <p:cNvSpPr txBox="1"/>
          <p:nvPr/>
        </p:nvSpPr>
        <p:spPr>
          <a:xfrm>
            <a:off x="6819167" y="4672098"/>
            <a:ext cx="7772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/>
              <a:t>…</a:t>
            </a:r>
            <a:endParaRPr lang="ko-KR" altLang="en-US" sz="28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1029700" y="4692163"/>
            <a:ext cx="7208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Ex)</a:t>
            </a:r>
            <a:endParaRPr lang="ko-KR" altLang="en-US" b="1" dirty="0"/>
          </a:p>
        </p:txBody>
      </p:sp>
      <p:sp>
        <p:nvSpPr>
          <p:cNvPr id="22" name="직사각형 21"/>
          <p:cNvSpPr/>
          <p:nvPr/>
        </p:nvSpPr>
        <p:spPr>
          <a:xfrm>
            <a:off x="4454154" y="637353"/>
            <a:ext cx="2495940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b="1" dirty="0"/>
              <a:t>Gaussian Filtering</a:t>
            </a:r>
          </a:p>
        </p:txBody>
      </p:sp>
      <p:pic>
        <p:nvPicPr>
          <p:cNvPr id="62" name="그림 6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4967" y="1293636"/>
            <a:ext cx="5114925" cy="2114550"/>
          </a:xfrm>
          <a:prstGeom prst="rect">
            <a:avLst/>
          </a:prstGeom>
        </p:spPr>
      </p:pic>
      <p:pic>
        <p:nvPicPr>
          <p:cNvPr id="63" name="그림 6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4268" y="1293636"/>
            <a:ext cx="4456091" cy="2910674"/>
          </a:xfrm>
          <a:prstGeom prst="rect">
            <a:avLst/>
          </a:prstGeom>
        </p:spPr>
      </p:pic>
      <p:cxnSp>
        <p:nvCxnSpPr>
          <p:cNvPr id="26" name="직선 연결선 25"/>
          <p:cNvCxnSpPr/>
          <p:nvPr/>
        </p:nvCxnSpPr>
        <p:spPr>
          <a:xfrm>
            <a:off x="600808" y="571500"/>
            <a:ext cx="1099038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>
            <a:off x="7721600" y="325279"/>
            <a:ext cx="42037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b="1" dirty="0"/>
              <a:t>Lane Detection using color, </a:t>
            </a:r>
            <a:r>
              <a:rPr lang="en-US" altLang="ko-KR" sz="1000" b="1" dirty="0" smtClean="0"/>
              <a:t>edge, and </a:t>
            </a:r>
            <a:r>
              <a:rPr lang="en-US" altLang="ko-KR" sz="1000" b="1" dirty="0"/>
              <a:t>straight line detection</a:t>
            </a:r>
            <a:endParaRPr lang="ko-KR" altLang="en-US" sz="1000" b="1" dirty="0"/>
          </a:p>
        </p:txBody>
      </p:sp>
      <p:sp>
        <p:nvSpPr>
          <p:cNvPr id="29" name="TextBox 28"/>
          <p:cNvSpPr txBox="1"/>
          <p:nvPr/>
        </p:nvSpPr>
        <p:spPr>
          <a:xfrm>
            <a:off x="600808" y="263723"/>
            <a:ext cx="340262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 b="1" dirty="0"/>
              <a:t>2</a:t>
            </a:r>
            <a:r>
              <a:rPr lang="en-US" altLang="ko-KR" sz="1400" b="1" dirty="0" smtClean="0"/>
              <a:t>. Edge </a:t>
            </a:r>
            <a:r>
              <a:rPr lang="en-US" altLang="ko-KR" sz="1200" b="1" dirty="0">
                <a:solidFill>
                  <a:schemeClr val="accent3"/>
                </a:solidFill>
              </a:rPr>
              <a:t>– </a:t>
            </a:r>
            <a:r>
              <a:rPr lang="en-US" altLang="ko-KR" sz="1200" b="1" dirty="0" smtClean="0">
                <a:solidFill>
                  <a:schemeClr val="accent3"/>
                </a:solidFill>
              </a:rPr>
              <a:t>2.2 Code</a:t>
            </a:r>
            <a:endParaRPr lang="ko-KR" altLang="en-US" sz="1200" b="1" dirty="0">
              <a:solidFill>
                <a:schemeClr val="accent3"/>
              </a:solidFill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D4061-7066-4C76-B996-48674290BB87}" type="slidenum">
              <a:rPr lang="ko-KR" altLang="en-US" smtClean="0"/>
              <a:pPr/>
              <a:t>15</a:t>
            </a:fld>
            <a:r>
              <a:rPr lang="en-US" altLang="ko-KR" smtClean="0"/>
              <a:t>/34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47338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808" y="3913023"/>
            <a:ext cx="4052536" cy="2594909"/>
          </a:xfrm>
          <a:prstGeom prst="rect">
            <a:avLst/>
          </a:prstGeom>
        </p:spPr>
      </p:pic>
      <p:grpSp>
        <p:nvGrpSpPr>
          <p:cNvPr id="67" name="그룹 66"/>
          <p:cNvGrpSpPr/>
          <p:nvPr/>
        </p:nvGrpSpPr>
        <p:grpSpPr>
          <a:xfrm>
            <a:off x="220952" y="3872929"/>
            <a:ext cx="2159704" cy="1469282"/>
            <a:chOff x="-4593" y="3634367"/>
            <a:chExt cx="2362139" cy="1639309"/>
          </a:xfrm>
        </p:grpSpPr>
        <p:sp>
          <p:nvSpPr>
            <p:cNvPr id="56" name="타원 55"/>
            <p:cNvSpPr/>
            <p:nvPr/>
          </p:nvSpPr>
          <p:spPr>
            <a:xfrm rot="3261865">
              <a:off x="1791462" y="4987434"/>
              <a:ext cx="162666" cy="372244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0" name="그림 5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533" t="47231" r="63313" b="43994"/>
            <a:stretch>
              <a:fillRect/>
            </a:stretch>
          </p:blipFill>
          <p:spPr>
            <a:xfrm>
              <a:off x="185684" y="3634367"/>
              <a:ext cx="2006798" cy="1607589"/>
            </a:xfrm>
            <a:custGeom>
              <a:avLst/>
              <a:gdLst>
                <a:gd name="connsiteX0" fmla="*/ 279496 w 317119"/>
                <a:gd name="connsiteY0" fmla="*/ 1370 h 254035"/>
                <a:gd name="connsiteX1" fmla="*/ 309829 w 317119"/>
                <a:gd name="connsiteY1" fmla="*/ 18578 h 254035"/>
                <a:gd name="connsiteX2" fmla="*/ 205947 w 317119"/>
                <a:gd name="connsiteY2" fmla="*/ 193121 h 254035"/>
                <a:gd name="connsiteX3" fmla="*/ 7292 w 317119"/>
                <a:gd name="connsiteY3" fmla="*/ 235458 h 254035"/>
                <a:gd name="connsiteX4" fmla="*/ 111173 w 317119"/>
                <a:gd name="connsiteY4" fmla="*/ 60916 h 254035"/>
                <a:gd name="connsiteX5" fmla="*/ 279496 w 317119"/>
                <a:gd name="connsiteY5" fmla="*/ 1370 h 254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7119" h="254035">
                  <a:moveTo>
                    <a:pt x="279496" y="1370"/>
                  </a:moveTo>
                  <a:cubicBezTo>
                    <a:pt x="292820" y="3791"/>
                    <a:pt x="303286" y="9451"/>
                    <a:pt x="309829" y="18578"/>
                  </a:cubicBezTo>
                  <a:cubicBezTo>
                    <a:pt x="336000" y="55086"/>
                    <a:pt x="289490" y="133231"/>
                    <a:pt x="205947" y="193121"/>
                  </a:cubicBezTo>
                  <a:cubicBezTo>
                    <a:pt x="122404" y="253010"/>
                    <a:pt x="33463" y="271966"/>
                    <a:pt x="7292" y="235458"/>
                  </a:cubicBezTo>
                  <a:cubicBezTo>
                    <a:pt x="-18879" y="198951"/>
                    <a:pt x="27630" y="120805"/>
                    <a:pt x="111173" y="60916"/>
                  </a:cubicBezTo>
                  <a:cubicBezTo>
                    <a:pt x="173831" y="15999"/>
                    <a:pt x="239524" y="-5893"/>
                    <a:pt x="279496" y="1370"/>
                  </a:cubicBezTo>
                  <a:close/>
                </a:path>
              </a:pathLst>
            </a:custGeom>
          </p:spPr>
        </p:pic>
        <p:sp>
          <p:nvSpPr>
            <p:cNvPr id="61" name="타원 60"/>
            <p:cNvSpPr/>
            <p:nvPr/>
          </p:nvSpPr>
          <p:spPr>
            <a:xfrm rot="3261865">
              <a:off x="686316" y="3253589"/>
              <a:ext cx="980322" cy="2362139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자유형 65"/>
            <p:cNvSpPr/>
            <p:nvPr/>
          </p:nvSpPr>
          <p:spPr>
            <a:xfrm>
              <a:off x="419100" y="3903982"/>
              <a:ext cx="1765300" cy="1369694"/>
            </a:xfrm>
            <a:custGeom>
              <a:avLst/>
              <a:gdLst>
                <a:gd name="connsiteX0" fmla="*/ 1765300 w 1765300"/>
                <a:gd name="connsiteY0" fmla="*/ 0 h 1369694"/>
                <a:gd name="connsiteX1" fmla="*/ 1587500 w 1765300"/>
                <a:gd name="connsiteY1" fmla="*/ 1141094 h 1369694"/>
                <a:gd name="connsiteX2" fmla="*/ 1581757 w 1765300"/>
                <a:gd name="connsiteY2" fmla="*/ 1145541 h 1369694"/>
                <a:gd name="connsiteX3" fmla="*/ 1578910 w 1765300"/>
                <a:gd name="connsiteY3" fmla="*/ 1143926 h 1369694"/>
                <a:gd name="connsiteX4" fmla="*/ 1410587 w 1765300"/>
                <a:gd name="connsiteY4" fmla="*/ 1203472 h 1369694"/>
                <a:gd name="connsiteX5" fmla="*/ 1300148 w 1765300"/>
                <a:gd name="connsiteY5" fmla="*/ 1343762 h 1369694"/>
                <a:gd name="connsiteX6" fmla="*/ 1303449 w 1765300"/>
                <a:gd name="connsiteY6" fmla="*/ 1361005 h 1369694"/>
                <a:gd name="connsiteX7" fmla="*/ 1292225 w 1765300"/>
                <a:gd name="connsiteY7" fmla="*/ 1369694 h 1369694"/>
                <a:gd name="connsiteX8" fmla="*/ 0 w 1765300"/>
                <a:gd name="connsiteY8" fmla="*/ 1327150 h 1369694"/>
                <a:gd name="connsiteX9" fmla="*/ 7058 w 1765300"/>
                <a:gd name="connsiteY9" fmla="*/ 1321844 h 1369694"/>
                <a:gd name="connsiteX10" fmla="*/ 49456 w 1765300"/>
                <a:gd name="connsiteY10" fmla="*/ 1325635 h 1369694"/>
                <a:gd name="connsiteX11" fmla="*/ 1042959 w 1765300"/>
                <a:gd name="connsiteY11" fmla="*/ 929049 h 1369694"/>
                <a:gd name="connsiteX12" fmla="*/ 1753007 w 1765300"/>
                <a:gd name="connsiteY12" fmla="*/ 51692 h 1369694"/>
                <a:gd name="connsiteX13" fmla="*/ 1757652 w 1765300"/>
                <a:gd name="connsiteY13" fmla="*/ 5750 h 1369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65300" h="1369694">
                  <a:moveTo>
                    <a:pt x="1765300" y="0"/>
                  </a:moveTo>
                  <a:lnTo>
                    <a:pt x="1587500" y="1141094"/>
                  </a:lnTo>
                  <a:lnTo>
                    <a:pt x="1581757" y="1145541"/>
                  </a:lnTo>
                  <a:lnTo>
                    <a:pt x="1578910" y="1143926"/>
                  </a:lnTo>
                  <a:cubicBezTo>
                    <a:pt x="1538938" y="1136663"/>
                    <a:pt x="1473245" y="1158555"/>
                    <a:pt x="1410587" y="1203472"/>
                  </a:cubicBezTo>
                  <a:cubicBezTo>
                    <a:pt x="1347930" y="1248389"/>
                    <a:pt x="1306104" y="1303575"/>
                    <a:pt x="1300148" y="1343762"/>
                  </a:cubicBezTo>
                  <a:lnTo>
                    <a:pt x="1303449" y="1361005"/>
                  </a:lnTo>
                  <a:lnTo>
                    <a:pt x="1292225" y="1369694"/>
                  </a:lnTo>
                  <a:lnTo>
                    <a:pt x="0" y="1327150"/>
                  </a:lnTo>
                  <a:lnTo>
                    <a:pt x="7058" y="1321844"/>
                  </a:lnTo>
                  <a:lnTo>
                    <a:pt x="49456" y="1325635"/>
                  </a:lnTo>
                  <a:cubicBezTo>
                    <a:pt x="301028" y="1333292"/>
                    <a:pt x="678488" y="1190327"/>
                    <a:pt x="1042959" y="929049"/>
                  </a:cubicBezTo>
                  <a:cubicBezTo>
                    <a:pt x="1440563" y="644019"/>
                    <a:pt x="1709785" y="299137"/>
                    <a:pt x="1753007" y="51692"/>
                  </a:cubicBezTo>
                  <a:lnTo>
                    <a:pt x="1757652" y="5750"/>
                  </a:lnTo>
                  <a:close/>
                </a:path>
              </a:pathLst>
            </a:custGeom>
            <a:solidFill>
              <a:srgbClr val="FF0000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직사각형 3"/>
          <p:cNvSpPr/>
          <p:nvPr/>
        </p:nvSpPr>
        <p:spPr>
          <a:xfrm>
            <a:off x="4979542" y="684275"/>
            <a:ext cx="2055114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 smtClean="0"/>
              <a:t>2. Sobel </a:t>
            </a:r>
            <a:r>
              <a:rPr lang="en-US" altLang="ko-KR" b="1" dirty="0"/>
              <a:t>Filtering</a:t>
            </a: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960" y="1196865"/>
            <a:ext cx="4042265" cy="2640368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90252" y="1192106"/>
            <a:ext cx="6809965" cy="4785176"/>
          </a:xfrm>
          <a:prstGeom prst="rect">
            <a:avLst/>
          </a:prstGeom>
        </p:spPr>
      </p:pic>
      <p:cxnSp>
        <p:nvCxnSpPr>
          <p:cNvPr id="20" name="직선 연결선 19"/>
          <p:cNvCxnSpPr/>
          <p:nvPr/>
        </p:nvCxnSpPr>
        <p:spPr>
          <a:xfrm flipV="1">
            <a:off x="4855052" y="3684361"/>
            <a:ext cx="2558196" cy="512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/>
          <p:nvPr/>
        </p:nvCxnSpPr>
        <p:spPr>
          <a:xfrm flipH="1" flipV="1">
            <a:off x="4379535" y="3341460"/>
            <a:ext cx="485775" cy="34766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 flipV="1">
            <a:off x="4853825" y="5944566"/>
            <a:ext cx="3275026" cy="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/>
          <p:nvPr/>
        </p:nvCxnSpPr>
        <p:spPr>
          <a:xfrm flipH="1" flipV="1">
            <a:off x="4378925" y="5599710"/>
            <a:ext cx="485776" cy="34766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4" name="표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8011493"/>
              </p:ext>
            </p:extLst>
          </p:nvPr>
        </p:nvGraphicFramePr>
        <p:xfrm>
          <a:off x="10027417" y="1795524"/>
          <a:ext cx="1027677" cy="9157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2559">
                  <a:extLst>
                    <a:ext uri="{9D8B030D-6E8A-4147-A177-3AD203B41FA5}">
                      <a16:colId xmlns:a16="http://schemas.microsoft.com/office/drawing/2014/main" val="1780167671"/>
                    </a:ext>
                  </a:extLst>
                </a:gridCol>
                <a:gridCol w="342559">
                  <a:extLst>
                    <a:ext uri="{9D8B030D-6E8A-4147-A177-3AD203B41FA5}">
                      <a16:colId xmlns:a16="http://schemas.microsoft.com/office/drawing/2014/main" val="44168653"/>
                    </a:ext>
                  </a:extLst>
                </a:gridCol>
                <a:gridCol w="342559">
                  <a:extLst>
                    <a:ext uri="{9D8B030D-6E8A-4147-A177-3AD203B41FA5}">
                      <a16:colId xmlns:a16="http://schemas.microsoft.com/office/drawing/2014/main" val="735428206"/>
                    </a:ext>
                  </a:extLst>
                </a:gridCol>
              </a:tblGrid>
              <a:tr h="3052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9302421"/>
                  </a:ext>
                </a:extLst>
              </a:tr>
              <a:tr h="3052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/>
                          </a:solidFill>
                        </a:rPr>
                        <a:t>-2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6878542"/>
                  </a:ext>
                </a:extLst>
              </a:tr>
              <a:tr h="3052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2377699"/>
                  </a:ext>
                </a:extLst>
              </a:tr>
            </a:tbl>
          </a:graphicData>
        </a:graphic>
      </p:graphicFrame>
      <p:graphicFrame>
        <p:nvGraphicFramePr>
          <p:cNvPr id="36" name="표 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8877927"/>
              </p:ext>
            </p:extLst>
          </p:nvPr>
        </p:nvGraphicFramePr>
        <p:xfrm>
          <a:off x="10027417" y="2768590"/>
          <a:ext cx="1027677" cy="9157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2559">
                  <a:extLst>
                    <a:ext uri="{9D8B030D-6E8A-4147-A177-3AD203B41FA5}">
                      <a16:colId xmlns:a16="http://schemas.microsoft.com/office/drawing/2014/main" val="1780167671"/>
                    </a:ext>
                  </a:extLst>
                </a:gridCol>
                <a:gridCol w="342559">
                  <a:extLst>
                    <a:ext uri="{9D8B030D-6E8A-4147-A177-3AD203B41FA5}">
                      <a16:colId xmlns:a16="http://schemas.microsoft.com/office/drawing/2014/main" val="44168653"/>
                    </a:ext>
                  </a:extLst>
                </a:gridCol>
                <a:gridCol w="342559">
                  <a:extLst>
                    <a:ext uri="{9D8B030D-6E8A-4147-A177-3AD203B41FA5}">
                      <a16:colId xmlns:a16="http://schemas.microsoft.com/office/drawing/2014/main" val="735428206"/>
                    </a:ext>
                  </a:extLst>
                </a:gridCol>
              </a:tblGrid>
              <a:tr h="3052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/>
                          </a:solidFill>
                        </a:rPr>
                        <a:t>-2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9302421"/>
                  </a:ext>
                </a:extLst>
              </a:tr>
              <a:tr h="30525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6878542"/>
                  </a:ext>
                </a:extLst>
              </a:tr>
              <a:tr h="3052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237769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/>
              <p:cNvSpPr txBox="1"/>
              <p:nvPr/>
            </p:nvSpPr>
            <p:spPr>
              <a:xfrm>
                <a:off x="9408579" y="2130298"/>
                <a:ext cx="749393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6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  <m:sub>
                          <m:r>
                            <a:rPr lang="en-US" altLang="ko-KR" sz="16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  <m:r>
                        <a:rPr lang="en-US" altLang="ko-KR" sz="16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ko-KR" altLang="en-US" sz="16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8579" y="2130298"/>
                <a:ext cx="749393" cy="246221"/>
              </a:xfrm>
              <a:prstGeom prst="rect">
                <a:avLst/>
              </a:prstGeom>
              <a:blipFill>
                <a:blip r:embed="rId7"/>
                <a:stretch>
                  <a:fillRect b="-1463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/>
              <p:cNvSpPr txBox="1"/>
              <p:nvPr/>
            </p:nvSpPr>
            <p:spPr>
              <a:xfrm>
                <a:off x="9408580" y="3092079"/>
                <a:ext cx="749393" cy="26879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6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  <m:sub>
                          <m:r>
                            <a:rPr lang="en-US" altLang="ko-KR" sz="16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sub>
                      </m:sSub>
                      <m:r>
                        <a:rPr lang="en-US" altLang="ko-KR" sz="16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ko-KR" altLang="en-US" sz="16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1" name="TextBox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8580" y="3092079"/>
                <a:ext cx="749393" cy="268792"/>
              </a:xfrm>
              <a:prstGeom prst="rect">
                <a:avLst/>
              </a:prstGeom>
              <a:blipFill>
                <a:blip r:embed="rId8"/>
                <a:stretch>
                  <a:fillRect b="-204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TextBox 41"/>
          <p:cNvSpPr txBox="1"/>
          <p:nvPr/>
        </p:nvSpPr>
        <p:spPr>
          <a:xfrm>
            <a:off x="10037502" y="1455906"/>
            <a:ext cx="109464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 smtClean="0">
                <a:solidFill>
                  <a:schemeClr val="bg1"/>
                </a:solidFill>
              </a:rPr>
              <a:t>Sobel Filter</a:t>
            </a:r>
            <a:endParaRPr lang="ko-KR" altLang="en-US" sz="1100" b="1" dirty="0">
              <a:solidFill>
                <a:schemeClr val="bg1"/>
              </a:solidFill>
            </a:endParaRPr>
          </a:p>
        </p:txBody>
      </p:sp>
      <p:sp>
        <p:nvSpPr>
          <p:cNvPr id="68" name="사다리꼴 67"/>
          <p:cNvSpPr/>
          <p:nvPr/>
        </p:nvSpPr>
        <p:spPr>
          <a:xfrm>
            <a:off x="10775606" y="4460678"/>
            <a:ext cx="356538" cy="316923"/>
          </a:xfrm>
          <a:prstGeom prst="trapezoid">
            <a:avLst>
              <a:gd name="adj" fmla="val 3401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TextBox 68"/>
          <p:cNvSpPr txBox="1"/>
          <p:nvPr/>
        </p:nvSpPr>
        <p:spPr>
          <a:xfrm>
            <a:off x="10730758" y="4187313"/>
            <a:ext cx="109464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 smtClean="0">
                <a:solidFill>
                  <a:schemeClr val="bg1"/>
                </a:solidFill>
              </a:rPr>
              <a:t>pts</a:t>
            </a:r>
            <a:endParaRPr lang="ko-KR" altLang="en-US" sz="1100" b="1" dirty="0">
              <a:solidFill>
                <a:schemeClr val="bg1"/>
              </a:solidFill>
            </a:endParaRPr>
          </a:p>
        </p:txBody>
      </p:sp>
      <p:cxnSp>
        <p:nvCxnSpPr>
          <p:cNvPr id="26" name="직선 연결선 25"/>
          <p:cNvCxnSpPr/>
          <p:nvPr/>
        </p:nvCxnSpPr>
        <p:spPr>
          <a:xfrm>
            <a:off x="600808" y="571500"/>
            <a:ext cx="1099038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>
            <a:off x="7721600" y="325279"/>
            <a:ext cx="42037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b="1" dirty="0"/>
              <a:t>Lane Detection using color, </a:t>
            </a:r>
            <a:r>
              <a:rPr lang="en-US" altLang="ko-KR" sz="1000" b="1" dirty="0" smtClean="0"/>
              <a:t>edge, and </a:t>
            </a:r>
            <a:r>
              <a:rPr lang="en-US" altLang="ko-KR" sz="1000" b="1" dirty="0"/>
              <a:t>straight line detection</a:t>
            </a:r>
            <a:endParaRPr lang="ko-KR" altLang="en-US" sz="1000" b="1" dirty="0"/>
          </a:p>
        </p:txBody>
      </p:sp>
      <p:sp>
        <p:nvSpPr>
          <p:cNvPr id="30" name="TextBox 29"/>
          <p:cNvSpPr txBox="1"/>
          <p:nvPr/>
        </p:nvSpPr>
        <p:spPr>
          <a:xfrm>
            <a:off x="600808" y="263723"/>
            <a:ext cx="340262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 b="1" dirty="0"/>
              <a:t>2</a:t>
            </a:r>
            <a:r>
              <a:rPr lang="en-US" altLang="ko-KR" sz="1400" b="1" dirty="0" smtClean="0"/>
              <a:t>. Edge </a:t>
            </a:r>
            <a:r>
              <a:rPr lang="en-US" altLang="ko-KR" sz="1200" b="1" dirty="0">
                <a:solidFill>
                  <a:schemeClr val="accent3"/>
                </a:solidFill>
              </a:rPr>
              <a:t>– </a:t>
            </a:r>
            <a:r>
              <a:rPr lang="en-US" altLang="ko-KR" sz="1200" b="1" dirty="0" smtClean="0">
                <a:solidFill>
                  <a:schemeClr val="accent3"/>
                </a:solidFill>
              </a:rPr>
              <a:t>2.2 Code</a:t>
            </a:r>
            <a:endParaRPr lang="ko-KR" altLang="en-US" sz="1200" b="1" dirty="0">
              <a:solidFill>
                <a:schemeClr val="accent3"/>
              </a:solidFill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D4061-7066-4C76-B996-48674290BB87}" type="slidenum">
              <a:rPr lang="ko-KR" altLang="en-US" smtClean="0"/>
              <a:pPr/>
              <a:t>16</a:t>
            </a:fld>
            <a:r>
              <a:rPr lang="en-US" altLang="ko-KR" smtClean="0"/>
              <a:t>/34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88591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4087606" y="543524"/>
            <a:ext cx="3549818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 smtClean="0"/>
              <a:t>3. Non-Maximum Suppression</a:t>
            </a:r>
            <a:endParaRPr lang="en-US" altLang="ko-KR" b="1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4124" y="1051355"/>
            <a:ext cx="4025773" cy="569925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346" y="1037608"/>
            <a:ext cx="5805546" cy="3792125"/>
          </a:xfrm>
          <a:prstGeom prst="rect">
            <a:avLst/>
          </a:prstGeom>
        </p:spPr>
      </p:pic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7608415"/>
              </p:ext>
            </p:extLst>
          </p:nvPr>
        </p:nvGraphicFramePr>
        <p:xfrm>
          <a:off x="2615260" y="4921812"/>
          <a:ext cx="2020970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710">
                  <a:extLst>
                    <a:ext uri="{9D8B030D-6E8A-4147-A177-3AD203B41FA5}">
                      <a16:colId xmlns:a16="http://schemas.microsoft.com/office/drawing/2014/main" val="2952994208"/>
                    </a:ext>
                  </a:extLst>
                </a:gridCol>
                <a:gridCol w="288710">
                  <a:extLst>
                    <a:ext uri="{9D8B030D-6E8A-4147-A177-3AD203B41FA5}">
                      <a16:colId xmlns:a16="http://schemas.microsoft.com/office/drawing/2014/main" val="1134028375"/>
                    </a:ext>
                  </a:extLst>
                </a:gridCol>
                <a:gridCol w="288710">
                  <a:extLst>
                    <a:ext uri="{9D8B030D-6E8A-4147-A177-3AD203B41FA5}">
                      <a16:colId xmlns:a16="http://schemas.microsoft.com/office/drawing/2014/main" val="2052703473"/>
                    </a:ext>
                  </a:extLst>
                </a:gridCol>
                <a:gridCol w="288710">
                  <a:extLst>
                    <a:ext uri="{9D8B030D-6E8A-4147-A177-3AD203B41FA5}">
                      <a16:colId xmlns:a16="http://schemas.microsoft.com/office/drawing/2014/main" val="3263273415"/>
                    </a:ext>
                  </a:extLst>
                </a:gridCol>
                <a:gridCol w="288710">
                  <a:extLst>
                    <a:ext uri="{9D8B030D-6E8A-4147-A177-3AD203B41FA5}">
                      <a16:colId xmlns:a16="http://schemas.microsoft.com/office/drawing/2014/main" val="3503690"/>
                    </a:ext>
                  </a:extLst>
                </a:gridCol>
                <a:gridCol w="288710">
                  <a:extLst>
                    <a:ext uri="{9D8B030D-6E8A-4147-A177-3AD203B41FA5}">
                      <a16:colId xmlns:a16="http://schemas.microsoft.com/office/drawing/2014/main" val="1707991705"/>
                    </a:ext>
                  </a:extLst>
                </a:gridCol>
                <a:gridCol w="288710">
                  <a:extLst>
                    <a:ext uri="{9D8B030D-6E8A-4147-A177-3AD203B41FA5}">
                      <a16:colId xmlns:a16="http://schemas.microsoft.com/office/drawing/2014/main" val="1510422604"/>
                    </a:ext>
                  </a:extLst>
                </a:gridCol>
              </a:tblGrid>
              <a:tr h="297821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796986"/>
                  </a:ext>
                </a:extLst>
              </a:tr>
              <a:tr h="297821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0595059"/>
                  </a:ext>
                </a:extLst>
              </a:tr>
              <a:tr h="297821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5232156"/>
                  </a:ext>
                </a:extLst>
              </a:tr>
              <a:tr h="297821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7975501"/>
                  </a:ext>
                </a:extLst>
              </a:tr>
              <a:tr h="297821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9664976"/>
                  </a:ext>
                </a:extLst>
              </a:tr>
            </a:tbl>
          </a:graphicData>
        </a:graphic>
      </p:graphicFrame>
      <p:pic>
        <p:nvPicPr>
          <p:cNvPr id="57" name="그림 5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99" t="48615" r="65125" b="46818"/>
          <a:stretch>
            <a:fillRect/>
          </a:stretch>
        </p:blipFill>
        <p:spPr>
          <a:xfrm rot="18268871">
            <a:off x="702794" y="4929931"/>
            <a:ext cx="1770894" cy="1774468"/>
          </a:xfrm>
          <a:custGeom>
            <a:avLst/>
            <a:gdLst>
              <a:gd name="connsiteX0" fmla="*/ 492932 w 834961"/>
              <a:gd name="connsiteY0" fmla="*/ 0 h 836646"/>
              <a:gd name="connsiteX1" fmla="*/ 834961 w 834961"/>
              <a:gd name="connsiteY1" fmla="*/ 498304 h 836646"/>
              <a:gd name="connsiteX2" fmla="*/ 342029 w 834961"/>
              <a:gd name="connsiteY2" fmla="*/ 836646 h 836646"/>
              <a:gd name="connsiteX3" fmla="*/ 0 w 834961"/>
              <a:gd name="connsiteY3" fmla="*/ 338341 h 836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4961" h="836646">
                <a:moveTo>
                  <a:pt x="492932" y="0"/>
                </a:moveTo>
                <a:lnTo>
                  <a:pt x="834961" y="498304"/>
                </a:lnTo>
                <a:lnTo>
                  <a:pt x="342029" y="836646"/>
                </a:lnTo>
                <a:lnTo>
                  <a:pt x="0" y="338341"/>
                </a:lnTo>
                <a:close/>
              </a:path>
            </a:pathLst>
          </a:custGeom>
        </p:spPr>
      </p:pic>
      <p:cxnSp>
        <p:nvCxnSpPr>
          <p:cNvPr id="55" name="직선 화살표 연결선 54"/>
          <p:cNvCxnSpPr/>
          <p:nvPr/>
        </p:nvCxnSpPr>
        <p:spPr>
          <a:xfrm>
            <a:off x="3026505" y="5836212"/>
            <a:ext cx="1355725" cy="0"/>
          </a:xfrm>
          <a:prstGeom prst="straightConnector1">
            <a:avLst/>
          </a:prstGeom>
          <a:ln w="28575" cap="rnd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오른쪽 화살표 57"/>
          <p:cNvSpPr/>
          <p:nvPr/>
        </p:nvSpPr>
        <p:spPr>
          <a:xfrm>
            <a:off x="2309829" y="5686731"/>
            <a:ext cx="237393" cy="238853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59" name="표 5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7625584"/>
              </p:ext>
            </p:extLst>
          </p:nvPr>
        </p:nvGraphicFramePr>
        <p:xfrm>
          <a:off x="4974692" y="4921812"/>
          <a:ext cx="2020970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710">
                  <a:extLst>
                    <a:ext uri="{9D8B030D-6E8A-4147-A177-3AD203B41FA5}">
                      <a16:colId xmlns:a16="http://schemas.microsoft.com/office/drawing/2014/main" val="2952994208"/>
                    </a:ext>
                  </a:extLst>
                </a:gridCol>
                <a:gridCol w="288710">
                  <a:extLst>
                    <a:ext uri="{9D8B030D-6E8A-4147-A177-3AD203B41FA5}">
                      <a16:colId xmlns:a16="http://schemas.microsoft.com/office/drawing/2014/main" val="1134028375"/>
                    </a:ext>
                  </a:extLst>
                </a:gridCol>
                <a:gridCol w="288710">
                  <a:extLst>
                    <a:ext uri="{9D8B030D-6E8A-4147-A177-3AD203B41FA5}">
                      <a16:colId xmlns:a16="http://schemas.microsoft.com/office/drawing/2014/main" val="2052703473"/>
                    </a:ext>
                  </a:extLst>
                </a:gridCol>
                <a:gridCol w="288710">
                  <a:extLst>
                    <a:ext uri="{9D8B030D-6E8A-4147-A177-3AD203B41FA5}">
                      <a16:colId xmlns:a16="http://schemas.microsoft.com/office/drawing/2014/main" val="3263273415"/>
                    </a:ext>
                  </a:extLst>
                </a:gridCol>
                <a:gridCol w="288710">
                  <a:extLst>
                    <a:ext uri="{9D8B030D-6E8A-4147-A177-3AD203B41FA5}">
                      <a16:colId xmlns:a16="http://schemas.microsoft.com/office/drawing/2014/main" val="3503690"/>
                    </a:ext>
                  </a:extLst>
                </a:gridCol>
                <a:gridCol w="288710">
                  <a:extLst>
                    <a:ext uri="{9D8B030D-6E8A-4147-A177-3AD203B41FA5}">
                      <a16:colId xmlns:a16="http://schemas.microsoft.com/office/drawing/2014/main" val="1707991705"/>
                    </a:ext>
                  </a:extLst>
                </a:gridCol>
                <a:gridCol w="288710">
                  <a:extLst>
                    <a:ext uri="{9D8B030D-6E8A-4147-A177-3AD203B41FA5}">
                      <a16:colId xmlns:a16="http://schemas.microsoft.com/office/drawing/2014/main" val="1510422604"/>
                    </a:ext>
                  </a:extLst>
                </a:gridCol>
              </a:tblGrid>
              <a:tr h="297821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796986"/>
                  </a:ext>
                </a:extLst>
              </a:tr>
              <a:tr h="297821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0595059"/>
                  </a:ext>
                </a:extLst>
              </a:tr>
              <a:tr h="297821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5232156"/>
                  </a:ext>
                </a:extLst>
              </a:tr>
              <a:tr h="297821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7975501"/>
                  </a:ext>
                </a:extLst>
              </a:tr>
              <a:tr h="297821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9664976"/>
                  </a:ext>
                </a:extLst>
              </a:tr>
            </a:tbl>
          </a:graphicData>
        </a:graphic>
      </p:graphicFrame>
      <p:sp>
        <p:nvSpPr>
          <p:cNvPr id="60" name="오른쪽 화살표 59"/>
          <p:cNvSpPr/>
          <p:nvPr/>
        </p:nvSpPr>
        <p:spPr>
          <a:xfrm>
            <a:off x="4686764" y="5686731"/>
            <a:ext cx="237393" cy="238853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/>
          <p:cNvSpPr/>
          <p:nvPr/>
        </p:nvSpPr>
        <p:spPr>
          <a:xfrm>
            <a:off x="3191696" y="5296943"/>
            <a:ext cx="288925" cy="3551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/>
          <p:cNvSpPr/>
          <p:nvPr/>
        </p:nvSpPr>
        <p:spPr>
          <a:xfrm>
            <a:off x="3780716" y="5296943"/>
            <a:ext cx="288925" cy="3551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/>
          <p:cNvSpPr/>
          <p:nvPr/>
        </p:nvSpPr>
        <p:spPr>
          <a:xfrm>
            <a:off x="3484807" y="5296943"/>
            <a:ext cx="288925" cy="35511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/>
          <p:cNvGrpSpPr/>
          <p:nvPr/>
        </p:nvGrpSpPr>
        <p:grpSpPr>
          <a:xfrm>
            <a:off x="956408" y="1519426"/>
            <a:ext cx="1751502" cy="2101336"/>
            <a:chOff x="342960" y="948903"/>
            <a:chExt cx="1982290" cy="2313409"/>
          </a:xfrm>
        </p:grpSpPr>
        <p:grpSp>
          <p:nvGrpSpPr>
            <p:cNvPr id="6" name="그룹 5"/>
            <p:cNvGrpSpPr/>
            <p:nvPr/>
          </p:nvGrpSpPr>
          <p:grpSpPr>
            <a:xfrm>
              <a:off x="394137" y="948903"/>
              <a:ext cx="1856352" cy="2313409"/>
              <a:chOff x="394137" y="948903"/>
              <a:chExt cx="1856352" cy="2313409"/>
            </a:xfrm>
          </p:grpSpPr>
          <p:sp>
            <p:nvSpPr>
              <p:cNvPr id="3" name="타원 2"/>
              <p:cNvSpPr/>
              <p:nvPr/>
            </p:nvSpPr>
            <p:spPr>
              <a:xfrm rot="19492537">
                <a:off x="1759744" y="3012280"/>
                <a:ext cx="345281" cy="250032"/>
              </a:xfrm>
              <a:prstGeom prst="ellipse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8" name="그림 17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980" t="61545" r="76627" b="31030"/>
              <a:stretch>
                <a:fillRect/>
              </a:stretch>
            </p:blipFill>
            <p:spPr>
              <a:xfrm>
                <a:off x="394137" y="948903"/>
                <a:ext cx="1856352" cy="1669566"/>
              </a:xfrm>
              <a:custGeom>
                <a:avLst/>
                <a:gdLst>
                  <a:gd name="connsiteX0" fmla="*/ 207488 w 317005"/>
                  <a:gd name="connsiteY0" fmla="*/ 16 h 285108"/>
                  <a:gd name="connsiteX1" fmla="*/ 299707 w 317005"/>
                  <a:gd name="connsiteY1" fmla="*/ 43225 h 285108"/>
                  <a:gd name="connsiteX2" fmla="*/ 230431 w 317005"/>
                  <a:gd name="connsiteY2" fmla="*/ 244806 h 285108"/>
                  <a:gd name="connsiteX3" fmla="*/ 17299 w 317005"/>
                  <a:gd name="connsiteY3" fmla="*/ 241884 h 285108"/>
                  <a:gd name="connsiteX4" fmla="*/ 86575 w 317005"/>
                  <a:gd name="connsiteY4" fmla="*/ 40304 h 285108"/>
                  <a:gd name="connsiteX5" fmla="*/ 207488 w 317005"/>
                  <a:gd name="connsiteY5" fmla="*/ 16 h 2851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7005" h="285108">
                    <a:moveTo>
                      <a:pt x="207488" y="16"/>
                    </a:moveTo>
                    <a:cubicBezTo>
                      <a:pt x="246058" y="545"/>
                      <a:pt x="279845" y="14990"/>
                      <a:pt x="299707" y="43225"/>
                    </a:cubicBezTo>
                    <a:cubicBezTo>
                      <a:pt x="339432" y="99697"/>
                      <a:pt x="308416" y="189948"/>
                      <a:pt x="230431" y="244806"/>
                    </a:cubicBezTo>
                    <a:cubicBezTo>
                      <a:pt x="152447" y="299664"/>
                      <a:pt x="57024" y="298356"/>
                      <a:pt x="17299" y="241884"/>
                    </a:cubicBezTo>
                    <a:cubicBezTo>
                      <a:pt x="-22426" y="185413"/>
                      <a:pt x="8590" y="95162"/>
                      <a:pt x="86575" y="40304"/>
                    </a:cubicBezTo>
                    <a:cubicBezTo>
                      <a:pt x="125567" y="12875"/>
                      <a:pt x="168919" y="-513"/>
                      <a:pt x="207488" y="16"/>
                    </a:cubicBezTo>
                    <a:close/>
                  </a:path>
                </a:pathLst>
              </a:custGeom>
            </p:spPr>
          </p:pic>
          <p:sp>
            <p:nvSpPr>
              <p:cNvPr id="25" name="자유형 24"/>
              <p:cNvSpPr/>
              <p:nvPr/>
            </p:nvSpPr>
            <p:spPr>
              <a:xfrm>
                <a:off x="831506" y="1819030"/>
                <a:ext cx="1395250" cy="1401700"/>
              </a:xfrm>
              <a:custGeom>
                <a:avLst/>
                <a:gdLst>
                  <a:gd name="connsiteX0" fmla="*/ 1395250 w 1395250"/>
                  <a:gd name="connsiteY0" fmla="*/ 0 h 1401700"/>
                  <a:gd name="connsiteX1" fmla="*/ 1210416 w 1395250"/>
                  <a:gd name="connsiteY1" fmla="*/ 1184618 h 1401700"/>
                  <a:gd name="connsiteX2" fmla="*/ 1205426 w 1395250"/>
                  <a:gd name="connsiteY2" fmla="*/ 1188936 h 1401700"/>
                  <a:gd name="connsiteX3" fmla="*/ 1202989 w 1395250"/>
                  <a:gd name="connsiteY3" fmla="*/ 1186942 h 1401700"/>
                  <a:gd name="connsiteX4" fmla="*/ 1028951 w 1395250"/>
                  <a:gd name="connsiteY4" fmla="*/ 1216015 h 1401700"/>
                  <a:gd name="connsiteX5" fmla="*/ 942774 w 1395250"/>
                  <a:gd name="connsiteY5" fmla="*/ 1369989 h 1401700"/>
                  <a:gd name="connsiteX6" fmla="*/ 954032 w 1395250"/>
                  <a:gd name="connsiteY6" fmla="*/ 1401700 h 1401700"/>
                  <a:gd name="connsiteX7" fmla="*/ 0 w 1395250"/>
                  <a:gd name="connsiteY7" fmla="*/ 813143 h 1401700"/>
                  <a:gd name="connsiteX8" fmla="*/ 23735 w 1395250"/>
                  <a:gd name="connsiteY8" fmla="*/ 796903 h 1401700"/>
                  <a:gd name="connsiteX9" fmla="*/ 70228 w 1395250"/>
                  <a:gd name="connsiteY9" fmla="*/ 813277 h 1401700"/>
                  <a:gd name="connsiteX10" fmla="*/ 939980 w 1395250"/>
                  <a:gd name="connsiteY10" fmla="*/ 611234 h 1401700"/>
                  <a:gd name="connsiteX11" fmla="*/ 1389107 w 1395250"/>
                  <a:gd name="connsiteY11" fmla="*/ 23069 h 1401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395250" h="1401700">
                    <a:moveTo>
                      <a:pt x="1395250" y="0"/>
                    </a:moveTo>
                    <a:lnTo>
                      <a:pt x="1210416" y="1184618"/>
                    </a:lnTo>
                    <a:lnTo>
                      <a:pt x="1205426" y="1188936"/>
                    </a:lnTo>
                    <a:lnTo>
                      <a:pt x="1202989" y="1186942"/>
                    </a:lnTo>
                    <a:cubicBezTo>
                      <a:pt x="1155737" y="1165321"/>
                      <a:pt x="1087439" y="1174871"/>
                      <a:pt x="1028951" y="1216015"/>
                    </a:cubicBezTo>
                    <a:cubicBezTo>
                      <a:pt x="970462" y="1257158"/>
                      <a:pt x="938394" y="1318210"/>
                      <a:pt x="942774" y="1369989"/>
                    </a:cubicBezTo>
                    <a:lnTo>
                      <a:pt x="954032" y="1401700"/>
                    </a:lnTo>
                    <a:lnTo>
                      <a:pt x="0" y="813143"/>
                    </a:lnTo>
                    <a:lnTo>
                      <a:pt x="23735" y="796903"/>
                    </a:lnTo>
                    <a:lnTo>
                      <a:pt x="70228" y="813277"/>
                    </a:lnTo>
                    <a:cubicBezTo>
                      <a:pt x="333273" y="875472"/>
                      <a:pt x="658200" y="809451"/>
                      <a:pt x="939980" y="611234"/>
                    </a:cubicBezTo>
                    <a:cubicBezTo>
                      <a:pt x="1165403" y="452660"/>
                      <a:pt x="1320531" y="239505"/>
                      <a:pt x="1389107" y="23069"/>
                    </a:cubicBezTo>
                    <a:close/>
                  </a:path>
                </a:pathLst>
              </a:custGeom>
              <a:solidFill>
                <a:srgbClr val="FF0000">
                  <a:alpha val="3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0" name="타원 19"/>
            <p:cNvSpPr/>
            <p:nvPr/>
          </p:nvSpPr>
          <p:spPr>
            <a:xfrm rot="19492537">
              <a:off x="342960" y="1054942"/>
              <a:ext cx="1982290" cy="1520391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8" name="직선 연결선 27"/>
          <p:cNvCxnSpPr/>
          <p:nvPr/>
        </p:nvCxnSpPr>
        <p:spPr>
          <a:xfrm>
            <a:off x="600808" y="571500"/>
            <a:ext cx="1099038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/>
          <p:cNvSpPr/>
          <p:nvPr/>
        </p:nvSpPr>
        <p:spPr>
          <a:xfrm>
            <a:off x="7721600" y="325279"/>
            <a:ext cx="42037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b="1" dirty="0"/>
              <a:t>Lane Detection using color, </a:t>
            </a:r>
            <a:r>
              <a:rPr lang="en-US" altLang="ko-KR" sz="1000" b="1" dirty="0" smtClean="0"/>
              <a:t>edge, and </a:t>
            </a:r>
            <a:r>
              <a:rPr lang="en-US" altLang="ko-KR" sz="1000" b="1" dirty="0"/>
              <a:t>straight line detection</a:t>
            </a:r>
            <a:endParaRPr lang="ko-KR" altLang="en-US" sz="1000" b="1" dirty="0"/>
          </a:p>
        </p:txBody>
      </p:sp>
      <p:sp>
        <p:nvSpPr>
          <p:cNvPr id="32" name="TextBox 31"/>
          <p:cNvSpPr txBox="1"/>
          <p:nvPr/>
        </p:nvSpPr>
        <p:spPr>
          <a:xfrm>
            <a:off x="600808" y="263723"/>
            <a:ext cx="340262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 b="1" dirty="0"/>
              <a:t>2</a:t>
            </a:r>
            <a:r>
              <a:rPr lang="en-US" altLang="ko-KR" sz="1400" b="1" dirty="0" smtClean="0"/>
              <a:t>. Edge </a:t>
            </a:r>
            <a:r>
              <a:rPr lang="en-US" altLang="ko-KR" sz="1200" b="1" dirty="0">
                <a:solidFill>
                  <a:schemeClr val="accent3"/>
                </a:solidFill>
              </a:rPr>
              <a:t>– </a:t>
            </a:r>
            <a:r>
              <a:rPr lang="en-US" altLang="ko-KR" sz="1200" b="1" dirty="0" smtClean="0">
                <a:solidFill>
                  <a:schemeClr val="accent3"/>
                </a:solidFill>
              </a:rPr>
              <a:t>2.2 Code</a:t>
            </a:r>
            <a:endParaRPr lang="ko-KR" altLang="en-US" sz="1200" b="1" dirty="0">
              <a:solidFill>
                <a:schemeClr val="accent3"/>
              </a:solidFill>
            </a:endParaRPr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D4061-7066-4C76-B996-48674290BB87}" type="slidenum">
              <a:rPr lang="ko-KR" altLang="en-US" smtClean="0"/>
              <a:pPr/>
              <a:t>17</a:t>
            </a:fld>
            <a:r>
              <a:rPr lang="en-US" altLang="ko-KR" smtClean="0"/>
              <a:t>/34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46312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4443953" y="690274"/>
            <a:ext cx="3258649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 smtClean="0"/>
              <a:t>4. Hysteresis </a:t>
            </a:r>
            <a:r>
              <a:rPr lang="en-US" altLang="ko-KR" b="1" dirty="0"/>
              <a:t>Edge tracking 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7026" y="1358283"/>
            <a:ext cx="4910921" cy="523471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8221" y="1358283"/>
            <a:ext cx="4757092" cy="3107286"/>
          </a:xfrm>
          <a:prstGeom prst="rect">
            <a:avLst/>
          </a:prstGeom>
        </p:spPr>
      </p:pic>
      <p:grpSp>
        <p:nvGrpSpPr>
          <p:cNvPr id="5" name="그룹 4"/>
          <p:cNvGrpSpPr/>
          <p:nvPr/>
        </p:nvGrpSpPr>
        <p:grpSpPr>
          <a:xfrm>
            <a:off x="1322773" y="4598633"/>
            <a:ext cx="4614310" cy="1994368"/>
            <a:chOff x="-1007590" y="908801"/>
            <a:chExt cx="12415626" cy="5229707"/>
          </a:xfrm>
        </p:grpSpPr>
        <p:sp>
          <p:nvSpPr>
            <p:cNvPr id="6" name="직사각형 5"/>
            <p:cNvSpPr/>
            <p:nvPr/>
          </p:nvSpPr>
          <p:spPr>
            <a:xfrm>
              <a:off x="1549270" y="5036462"/>
              <a:ext cx="9854004" cy="1102046"/>
            </a:xfrm>
            <a:prstGeom prst="rect">
              <a:avLst/>
            </a:prstGeom>
            <a:solidFill>
              <a:schemeClr val="accent3">
                <a:lumMod val="40000"/>
                <a:lumOff val="6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1554032" y="2519936"/>
              <a:ext cx="9854004" cy="2532723"/>
            </a:xfrm>
            <a:prstGeom prst="rect">
              <a:avLst/>
            </a:prstGeom>
            <a:solidFill>
              <a:schemeClr val="accent4">
                <a:lumMod val="40000"/>
                <a:lumOff val="6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1554032" y="908801"/>
              <a:ext cx="9854004" cy="1617261"/>
            </a:xfrm>
            <a:prstGeom prst="rect">
              <a:avLst/>
            </a:prstGeom>
            <a:solidFill>
              <a:schemeClr val="accent2">
                <a:lumMod val="40000"/>
                <a:lumOff val="6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자유형 8"/>
            <p:cNvSpPr/>
            <p:nvPr/>
          </p:nvSpPr>
          <p:spPr>
            <a:xfrm>
              <a:off x="1888253" y="1725477"/>
              <a:ext cx="3400425" cy="2233803"/>
            </a:xfrm>
            <a:custGeom>
              <a:avLst/>
              <a:gdLst>
                <a:gd name="connsiteX0" fmla="*/ 0 w 3400425"/>
                <a:gd name="connsiteY0" fmla="*/ 1537741 h 2233803"/>
                <a:gd name="connsiteX1" fmla="*/ 247650 w 3400425"/>
                <a:gd name="connsiteY1" fmla="*/ 1575841 h 2233803"/>
                <a:gd name="connsiteX2" fmla="*/ 1143000 w 3400425"/>
                <a:gd name="connsiteY2" fmla="*/ 328066 h 2233803"/>
                <a:gd name="connsiteX3" fmla="*/ 2019300 w 3400425"/>
                <a:gd name="connsiteY3" fmla="*/ 2233066 h 2233803"/>
                <a:gd name="connsiteX4" fmla="*/ 2733675 w 3400425"/>
                <a:gd name="connsiteY4" fmla="*/ 70891 h 2233803"/>
                <a:gd name="connsiteX5" fmla="*/ 3238500 w 3400425"/>
                <a:gd name="connsiteY5" fmla="*/ 489991 h 2233803"/>
                <a:gd name="connsiteX6" fmla="*/ 3400425 w 3400425"/>
                <a:gd name="connsiteY6" fmla="*/ 156616 h 2233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00425" h="2233803">
                  <a:moveTo>
                    <a:pt x="0" y="1537741"/>
                  </a:moveTo>
                  <a:cubicBezTo>
                    <a:pt x="28575" y="1657597"/>
                    <a:pt x="57150" y="1777453"/>
                    <a:pt x="247650" y="1575841"/>
                  </a:cubicBezTo>
                  <a:cubicBezTo>
                    <a:pt x="438150" y="1374229"/>
                    <a:pt x="847725" y="218528"/>
                    <a:pt x="1143000" y="328066"/>
                  </a:cubicBezTo>
                  <a:cubicBezTo>
                    <a:pt x="1438275" y="437603"/>
                    <a:pt x="1754188" y="2275928"/>
                    <a:pt x="2019300" y="2233066"/>
                  </a:cubicBezTo>
                  <a:cubicBezTo>
                    <a:pt x="2284412" y="2190204"/>
                    <a:pt x="2530475" y="361403"/>
                    <a:pt x="2733675" y="70891"/>
                  </a:cubicBezTo>
                  <a:cubicBezTo>
                    <a:pt x="2936875" y="-219621"/>
                    <a:pt x="3127375" y="475704"/>
                    <a:pt x="3238500" y="489991"/>
                  </a:cubicBezTo>
                  <a:cubicBezTo>
                    <a:pt x="3349625" y="504278"/>
                    <a:pt x="3375025" y="330447"/>
                    <a:pt x="3400425" y="15661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  <a:effectLst>
              <a:glow rad="2286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자유형 9"/>
            <p:cNvSpPr/>
            <p:nvPr/>
          </p:nvSpPr>
          <p:spPr>
            <a:xfrm>
              <a:off x="4090260" y="3782820"/>
              <a:ext cx="2457450" cy="2086517"/>
            </a:xfrm>
            <a:custGeom>
              <a:avLst/>
              <a:gdLst>
                <a:gd name="connsiteX0" fmla="*/ 0 w 2457450"/>
                <a:gd name="connsiteY0" fmla="*/ 2076992 h 2086517"/>
                <a:gd name="connsiteX1" fmla="*/ 704850 w 2457450"/>
                <a:gd name="connsiteY1" fmla="*/ 1553117 h 2086517"/>
                <a:gd name="connsiteX2" fmla="*/ 1343025 w 2457450"/>
                <a:gd name="connsiteY2" fmla="*/ 542 h 2086517"/>
                <a:gd name="connsiteX3" fmla="*/ 1885950 w 2457450"/>
                <a:gd name="connsiteY3" fmla="*/ 1734092 h 2086517"/>
                <a:gd name="connsiteX4" fmla="*/ 2457450 w 2457450"/>
                <a:gd name="connsiteY4" fmla="*/ 2086517 h 2086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57450" h="2086517">
                  <a:moveTo>
                    <a:pt x="0" y="2076992"/>
                  </a:moveTo>
                  <a:cubicBezTo>
                    <a:pt x="240506" y="1988092"/>
                    <a:pt x="481013" y="1899192"/>
                    <a:pt x="704850" y="1553117"/>
                  </a:cubicBezTo>
                  <a:cubicBezTo>
                    <a:pt x="928687" y="1207042"/>
                    <a:pt x="1146175" y="-29620"/>
                    <a:pt x="1343025" y="542"/>
                  </a:cubicBezTo>
                  <a:cubicBezTo>
                    <a:pt x="1539875" y="30704"/>
                    <a:pt x="1700213" y="1386430"/>
                    <a:pt x="1885950" y="1734092"/>
                  </a:cubicBezTo>
                  <a:cubicBezTo>
                    <a:pt x="2071687" y="2081754"/>
                    <a:pt x="2264568" y="2084135"/>
                    <a:pt x="2457450" y="208651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자유형 10"/>
            <p:cNvSpPr/>
            <p:nvPr/>
          </p:nvSpPr>
          <p:spPr>
            <a:xfrm>
              <a:off x="6366735" y="1082244"/>
              <a:ext cx="3219450" cy="4533896"/>
            </a:xfrm>
            <a:custGeom>
              <a:avLst/>
              <a:gdLst>
                <a:gd name="connsiteX0" fmla="*/ 0 w 3219450"/>
                <a:gd name="connsiteY0" fmla="*/ 752475 h 4533896"/>
                <a:gd name="connsiteX1" fmla="*/ 771525 w 3219450"/>
                <a:gd name="connsiteY1" fmla="*/ 1914525 h 4533896"/>
                <a:gd name="connsiteX2" fmla="*/ 1190625 w 3219450"/>
                <a:gd name="connsiteY2" fmla="*/ 4524375 h 4533896"/>
                <a:gd name="connsiteX3" fmla="*/ 1962150 w 3219450"/>
                <a:gd name="connsiteY3" fmla="*/ 895350 h 4533896"/>
                <a:gd name="connsiteX4" fmla="*/ 3219450 w 3219450"/>
                <a:gd name="connsiteY4" fmla="*/ 0 h 4533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19450" h="4533896">
                  <a:moveTo>
                    <a:pt x="0" y="752475"/>
                  </a:moveTo>
                  <a:cubicBezTo>
                    <a:pt x="286543" y="1019175"/>
                    <a:pt x="573087" y="1285875"/>
                    <a:pt x="771525" y="1914525"/>
                  </a:cubicBezTo>
                  <a:cubicBezTo>
                    <a:pt x="969963" y="2543175"/>
                    <a:pt x="992188" y="4694237"/>
                    <a:pt x="1190625" y="4524375"/>
                  </a:cubicBezTo>
                  <a:cubicBezTo>
                    <a:pt x="1389062" y="4354513"/>
                    <a:pt x="1624013" y="1649412"/>
                    <a:pt x="1962150" y="895350"/>
                  </a:cubicBezTo>
                  <a:cubicBezTo>
                    <a:pt x="2300287" y="141288"/>
                    <a:pt x="2759868" y="70644"/>
                    <a:pt x="3219450" y="0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자유형 11"/>
            <p:cNvSpPr/>
            <p:nvPr/>
          </p:nvSpPr>
          <p:spPr>
            <a:xfrm>
              <a:off x="8948010" y="3611912"/>
              <a:ext cx="1866900" cy="1193792"/>
            </a:xfrm>
            <a:custGeom>
              <a:avLst/>
              <a:gdLst>
                <a:gd name="connsiteX0" fmla="*/ 0 w 1866900"/>
                <a:gd name="connsiteY0" fmla="*/ 1525703 h 2480357"/>
                <a:gd name="connsiteX1" fmla="*/ 647700 w 1866900"/>
                <a:gd name="connsiteY1" fmla="*/ 1297103 h 2480357"/>
                <a:gd name="connsiteX2" fmla="*/ 1162050 w 1866900"/>
                <a:gd name="connsiteY2" fmla="*/ 20753 h 2480357"/>
                <a:gd name="connsiteX3" fmla="*/ 1333500 w 1866900"/>
                <a:gd name="connsiteY3" fmla="*/ 2459153 h 2480357"/>
                <a:gd name="connsiteX4" fmla="*/ 1866900 w 1866900"/>
                <a:gd name="connsiteY4" fmla="*/ 1001828 h 248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66900" h="2480357">
                  <a:moveTo>
                    <a:pt x="0" y="1525703"/>
                  </a:moveTo>
                  <a:cubicBezTo>
                    <a:pt x="227012" y="1536815"/>
                    <a:pt x="454025" y="1547928"/>
                    <a:pt x="647700" y="1297103"/>
                  </a:cubicBezTo>
                  <a:cubicBezTo>
                    <a:pt x="841375" y="1046278"/>
                    <a:pt x="1047750" y="-172922"/>
                    <a:pt x="1162050" y="20753"/>
                  </a:cubicBezTo>
                  <a:cubicBezTo>
                    <a:pt x="1276350" y="214428"/>
                    <a:pt x="1216025" y="2295641"/>
                    <a:pt x="1333500" y="2459153"/>
                  </a:cubicBezTo>
                  <a:cubicBezTo>
                    <a:pt x="1450975" y="2622665"/>
                    <a:pt x="1658937" y="1812246"/>
                    <a:pt x="1866900" y="1001828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3" name="직선 연결선 12"/>
            <p:cNvCxnSpPr/>
            <p:nvPr/>
          </p:nvCxnSpPr>
          <p:spPr>
            <a:xfrm>
              <a:off x="1661385" y="2526062"/>
              <a:ext cx="9582150" cy="0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/>
            <p:cNvCxnSpPr/>
            <p:nvPr/>
          </p:nvCxnSpPr>
          <p:spPr>
            <a:xfrm>
              <a:off x="1689960" y="5052661"/>
              <a:ext cx="9572625" cy="0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/>
                <p:cNvSpPr txBox="1"/>
                <p:nvPr/>
              </p:nvSpPr>
              <p:spPr>
                <a:xfrm>
                  <a:off x="-1007590" y="1831965"/>
                  <a:ext cx="771525" cy="56400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8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b="1" i="1" smtClean="0">
                                <a:latin typeface="Cambria Math" panose="02040503050406030204" pitchFamily="18" charset="0"/>
                              </a:rPr>
                              <m:t>𝑻</m:t>
                            </m:r>
                          </m:e>
                          <m:sub>
                            <m:r>
                              <a:rPr lang="en-US" altLang="ko-KR" sz="2800" b="1" i="1" smtClean="0">
                                <a:latin typeface="Cambria Math" panose="02040503050406030204" pitchFamily="18" charset="0"/>
                              </a:rPr>
                              <m:t>𝒉𝒊𝒈𝒉</m:t>
                            </m:r>
                          </m:sub>
                        </m:sSub>
                      </m:oMath>
                    </m:oMathPara>
                  </a14:m>
                  <a:endParaRPr lang="ko-KR" altLang="en-US" sz="3200" b="1" i="1" dirty="0"/>
                </a:p>
              </p:txBody>
            </p:sp>
          </mc:Choice>
          <mc:Fallback xmlns="">
            <p:sp>
              <p:nvSpPr>
                <p:cNvPr id="15" name="TextBox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1007590" y="1831965"/>
                  <a:ext cx="771525" cy="564002"/>
                </a:xfrm>
                <a:prstGeom prst="rect">
                  <a:avLst/>
                </a:prstGeom>
                <a:blipFill>
                  <a:blip r:embed="rId4"/>
                  <a:stretch>
                    <a:fillRect r="-192157" b="-10476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/>
                <p:cNvSpPr txBox="1"/>
                <p:nvPr/>
              </p:nvSpPr>
              <p:spPr>
                <a:xfrm>
                  <a:off x="-1007590" y="4302858"/>
                  <a:ext cx="771525" cy="523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8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b="1" i="1" smtClean="0">
                                <a:latin typeface="Cambria Math" panose="02040503050406030204" pitchFamily="18" charset="0"/>
                              </a:rPr>
                              <m:t>𝑻</m:t>
                            </m:r>
                          </m:e>
                          <m:sub>
                            <m:r>
                              <a:rPr lang="en-US" altLang="ko-KR" sz="2800" b="1" i="1" smtClean="0">
                                <a:latin typeface="Cambria Math" panose="02040503050406030204" pitchFamily="18" charset="0"/>
                              </a:rPr>
                              <m:t>𝑳𝒐𝒘</m:t>
                            </m:r>
                          </m:sub>
                        </m:sSub>
                      </m:oMath>
                    </m:oMathPara>
                  </a14:m>
                  <a:endParaRPr lang="ko-KR" altLang="en-US" sz="3200" b="1" i="1" dirty="0"/>
                </a:p>
              </p:txBody>
            </p:sp>
          </mc:Choice>
          <mc:Fallback xmlns="">
            <p:sp>
              <p:nvSpPr>
                <p:cNvPr id="16" name="Text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1007590" y="4302858"/>
                  <a:ext cx="771525" cy="523221"/>
                </a:xfrm>
                <a:prstGeom prst="rect">
                  <a:avLst/>
                </a:prstGeom>
                <a:blipFill>
                  <a:blip r:embed="rId5"/>
                  <a:stretch>
                    <a:fillRect r="-158824" b="-100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자유형 16"/>
            <p:cNvSpPr/>
            <p:nvPr/>
          </p:nvSpPr>
          <p:spPr>
            <a:xfrm>
              <a:off x="6379285" y="1839558"/>
              <a:ext cx="1011219" cy="3195021"/>
            </a:xfrm>
            <a:custGeom>
              <a:avLst/>
              <a:gdLst>
                <a:gd name="connsiteX0" fmla="*/ 0 w 1011219"/>
                <a:gd name="connsiteY0" fmla="*/ 0 h 3195021"/>
                <a:gd name="connsiteX1" fmla="*/ 107576 w 1011219"/>
                <a:gd name="connsiteY1" fmla="*/ 129091 h 3195021"/>
                <a:gd name="connsiteX2" fmla="*/ 559397 w 1011219"/>
                <a:gd name="connsiteY2" fmla="*/ 677731 h 3195021"/>
                <a:gd name="connsiteX3" fmla="*/ 1011219 w 1011219"/>
                <a:gd name="connsiteY3" fmla="*/ 3195021 h 3195021"/>
                <a:gd name="connsiteX0" fmla="*/ 0 w 1011219"/>
                <a:gd name="connsiteY0" fmla="*/ 0 h 3195021"/>
                <a:gd name="connsiteX1" fmla="*/ 158376 w 1011219"/>
                <a:gd name="connsiteY1" fmla="*/ 154491 h 3195021"/>
                <a:gd name="connsiteX2" fmla="*/ 559397 w 1011219"/>
                <a:gd name="connsiteY2" fmla="*/ 677731 h 3195021"/>
                <a:gd name="connsiteX3" fmla="*/ 1011219 w 1011219"/>
                <a:gd name="connsiteY3" fmla="*/ 3195021 h 3195021"/>
                <a:gd name="connsiteX0" fmla="*/ 0 w 1011219"/>
                <a:gd name="connsiteY0" fmla="*/ 0 h 3195021"/>
                <a:gd name="connsiteX1" fmla="*/ 158376 w 1011219"/>
                <a:gd name="connsiteY1" fmla="*/ 154491 h 3195021"/>
                <a:gd name="connsiteX2" fmla="*/ 730847 w 1011219"/>
                <a:gd name="connsiteY2" fmla="*/ 1058731 h 3195021"/>
                <a:gd name="connsiteX3" fmla="*/ 1011219 w 1011219"/>
                <a:gd name="connsiteY3" fmla="*/ 3195021 h 3195021"/>
                <a:gd name="connsiteX0" fmla="*/ 0 w 1011219"/>
                <a:gd name="connsiteY0" fmla="*/ 0 h 3195021"/>
                <a:gd name="connsiteX1" fmla="*/ 158376 w 1011219"/>
                <a:gd name="connsiteY1" fmla="*/ 154491 h 3195021"/>
                <a:gd name="connsiteX2" fmla="*/ 730847 w 1011219"/>
                <a:gd name="connsiteY2" fmla="*/ 1058731 h 3195021"/>
                <a:gd name="connsiteX3" fmla="*/ 1011219 w 1011219"/>
                <a:gd name="connsiteY3" fmla="*/ 3195021 h 3195021"/>
                <a:gd name="connsiteX0" fmla="*/ 0 w 1011219"/>
                <a:gd name="connsiteY0" fmla="*/ 0 h 3195021"/>
                <a:gd name="connsiteX1" fmla="*/ 158376 w 1011219"/>
                <a:gd name="connsiteY1" fmla="*/ 154491 h 3195021"/>
                <a:gd name="connsiteX2" fmla="*/ 730847 w 1011219"/>
                <a:gd name="connsiteY2" fmla="*/ 1058731 h 3195021"/>
                <a:gd name="connsiteX3" fmla="*/ 1011219 w 1011219"/>
                <a:gd name="connsiteY3" fmla="*/ 3195021 h 319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1219" h="3195021">
                  <a:moveTo>
                    <a:pt x="0" y="0"/>
                  </a:moveTo>
                  <a:cubicBezTo>
                    <a:pt x="7171" y="8068"/>
                    <a:pt x="36568" y="-21964"/>
                    <a:pt x="158376" y="154491"/>
                  </a:cubicBezTo>
                  <a:cubicBezTo>
                    <a:pt x="280184" y="330946"/>
                    <a:pt x="556957" y="577376"/>
                    <a:pt x="730847" y="1058731"/>
                  </a:cubicBezTo>
                  <a:cubicBezTo>
                    <a:pt x="904737" y="1540086"/>
                    <a:pt x="860611" y="2191870"/>
                    <a:pt x="1011219" y="3195021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  <a:effectLst>
              <a:glow rad="2286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자유형 17"/>
            <p:cNvSpPr/>
            <p:nvPr/>
          </p:nvSpPr>
          <p:spPr>
            <a:xfrm>
              <a:off x="7734300" y="1085850"/>
              <a:ext cx="1819275" cy="3933825"/>
            </a:xfrm>
            <a:custGeom>
              <a:avLst/>
              <a:gdLst>
                <a:gd name="connsiteX0" fmla="*/ 1819275 w 1819275"/>
                <a:gd name="connsiteY0" fmla="*/ 0 h 3933825"/>
                <a:gd name="connsiteX1" fmla="*/ 1162050 w 1819275"/>
                <a:gd name="connsiteY1" fmla="*/ 161925 h 3933825"/>
                <a:gd name="connsiteX2" fmla="*/ 581025 w 1819275"/>
                <a:gd name="connsiteY2" fmla="*/ 857250 h 3933825"/>
                <a:gd name="connsiteX3" fmla="*/ 0 w 1819275"/>
                <a:gd name="connsiteY3" fmla="*/ 3933825 h 3933825"/>
                <a:gd name="connsiteX0" fmla="*/ 1819275 w 1819275"/>
                <a:gd name="connsiteY0" fmla="*/ 0 h 3933825"/>
                <a:gd name="connsiteX1" fmla="*/ 1162050 w 1819275"/>
                <a:gd name="connsiteY1" fmla="*/ 161925 h 3933825"/>
                <a:gd name="connsiteX2" fmla="*/ 527685 w 1819275"/>
                <a:gd name="connsiteY2" fmla="*/ 1123950 h 3933825"/>
                <a:gd name="connsiteX3" fmla="*/ 0 w 1819275"/>
                <a:gd name="connsiteY3" fmla="*/ 3933825 h 3933825"/>
                <a:gd name="connsiteX0" fmla="*/ 1819275 w 1819275"/>
                <a:gd name="connsiteY0" fmla="*/ 0 h 3933825"/>
                <a:gd name="connsiteX1" fmla="*/ 1070610 w 1819275"/>
                <a:gd name="connsiteY1" fmla="*/ 291465 h 3933825"/>
                <a:gd name="connsiteX2" fmla="*/ 527685 w 1819275"/>
                <a:gd name="connsiteY2" fmla="*/ 1123950 h 3933825"/>
                <a:gd name="connsiteX3" fmla="*/ 0 w 1819275"/>
                <a:gd name="connsiteY3" fmla="*/ 3933825 h 3933825"/>
                <a:gd name="connsiteX0" fmla="*/ 1819275 w 1819275"/>
                <a:gd name="connsiteY0" fmla="*/ 0 h 3933825"/>
                <a:gd name="connsiteX1" fmla="*/ 1055370 w 1819275"/>
                <a:gd name="connsiteY1" fmla="*/ 291465 h 3933825"/>
                <a:gd name="connsiteX2" fmla="*/ 527685 w 1819275"/>
                <a:gd name="connsiteY2" fmla="*/ 1123950 h 3933825"/>
                <a:gd name="connsiteX3" fmla="*/ 0 w 1819275"/>
                <a:gd name="connsiteY3" fmla="*/ 3933825 h 3933825"/>
                <a:gd name="connsiteX0" fmla="*/ 1819275 w 1819275"/>
                <a:gd name="connsiteY0" fmla="*/ 0 h 3933825"/>
                <a:gd name="connsiteX1" fmla="*/ 1032510 w 1819275"/>
                <a:gd name="connsiteY1" fmla="*/ 291465 h 3933825"/>
                <a:gd name="connsiteX2" fmla="*/ 527685 w 1819275"/>
                <a:gd name="connsiteY2" fmla="*/ 1123950 h 3933825"/>
                <a:gd name="connsiteX3" fmla="*/ 0 w 1819275"/>
                <a:gd name="connsiteY3" fmla="*/ 3933825 h 393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9275" h="3933825">
                  <a:moveTo>
                    <a:pt x="1819275" y="0"/>
                  </a:moveTo>
                  <a:cubicBezTo>
                    <a:pt x="1593850" y="9525"/>
                    <a:pt x="1247775" y="104140"/>
                    <a:pt x="1032510" y="291465"/>
                  </a:cubicBezTo>
                  <a:cubicBezTo>
                    <a:pt x="817245" y="478790"/>
                    <a:pt x="699770" y="516890"/>
                    <a:pt x="527685" y="1123950"/>
                  </a:cubicBezTo>
                  <a:cubicBezTo>
                    <a:pt x="355600" y="1731010"/>
                    <a:pt x="193675" y="2709862"/>
                    <a:pt x="0" y="3933825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  <a:effectLst>
              <a:glow rad="2286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9" name="직선 연결선 18"/>
          <p:cNvCxnSpPr/>
          <p:nvPr/>
        </p:nvCxnSpPr>
        <p:spPr>
          <a:xfrm>
            <a:off x="600808" y="571500"/>
            <a:ext cx="1099038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7721600" y="325279"/>
            <a:ext cx="42037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b="1" dirty="0"/>
              <a:t>Lane Detection using color, </a:t>
            </a:r>
            <a:r>
              <a:rPr lang="en-US" altLang="ko-KR" sz="1000" b="1" dirty="0" smtClean="0"/>
              <a:t>edge, and </a:t>
            </a:r>
            <a:r>
              <a:rPr lang="en-US" altLang="ko-KR" sz="1000" b="1" dirty="0"/>
              <a:t>straight line detection</a:t>
            </a:r>
            <a:endParaRPr lang="ko-KR" altLang="en-US" sz="1000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600808" y="263723"/>
            <a:ext cx="340262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 b="1" dirty="0"/>
              <a:t>2</a:t>
            </a:r>
            <a:r>
              <a:rPr lang="en-US" altLang="ko-KR" sz="1400" b="1" dirty="0" smtClean="0"/>
              <a:t>. Edge </a:t>
            </a:r>
            <a:r>
              <a:rPr lang="en-US" altLang="ko-KR" sz="1200" b="1" dirty="0">
                <a:solidFill>
                  <a:schemeClr val="accent3"/>
                </a:solidFill>
              </a:rPr>
              <a:t>– </a:t>
            </a:r>
            <a:r>
              <a:rPr lang="en-US" altLang="ko-KR" sz="1200" b="1" dirty="0" smtClean="0">
                <a:solidFill>
                  <a:schemeClr val="accent3"/>
                </a:solidFill>
              </a:rPr>
              <a:t>2.2 Code</a:t>
            </a:r>
            <a:endParaRPr lang="ko-KR" altLang="en-US" sz="1200" b="1" dirty="0">
              <a:solidFill>
                <a:schemeClr val="accent3"/>
              </a:solidFill>
            </a:endParaRPr>
          </a:p>
        </p:txBody>
      </p:sp>
      <p:sp>
        <p:nvSpPr>
          <p:cNvPr id="24" name="슬라이드 번호 개체 틀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D4061-7066-4C76-B996-48674290BB87}" type="slidenum">
              <a:rPr lang="ko-KR" altLang="en-US" smtClean="0"/>
              <a:pPr/>
              <a:t>18</a:t>
            </a:fld>
            <a:r>
              <a:rPr lang="en-US" altLang="ko-KR" smtClean="0"/>
              <a:t>/34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88261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930" y="1366838"/>
            <a:ext cx="5487745" cy="3584541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4599" y="1366838"/>
            <a:ext cx="6067376" cy="358454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175789" y="4951379"/>
            <a:ext cx="17240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smtClean="0"/>
              <a:t>Canny Edge</a:t>
            </a:r>
            <a:endParaRPr lang="ko-KR" altLang="en-US" sz="1200" b="1" dirty="0"/>
          </a:p>
        </p:txBody>
      </p:sp>
      <p:cxnSp>
        <p:nvCxnSpPr>
          <p:cNvPr id="7" name="직선 연결선 6"/>
          <p:cNvCxnSpPr/>
          <p:nvPr/>
        </p:nvCxnSpPr>
        <p:spPr>
          <a:xfrm>
            <a:off x="600808" y="571500"/>
            <a:ext cx="1099038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7721600" y="325279"/>
            <a:ext cx="42037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b="1" dirty="0"/>
              <a:t>Lane Detection using color, </a:t>
            </a:r>
            <a:r>
              <a:rPr lang="en-US" altLang="ko-KR" sz="1000" b="1" dirty="0" smtClean="0"/>
              <a:t>edge, and </a:t>
            </a:r>
            <a:r>
              <a:rPr lang="en-US" altLang="ko-KR" sz="1000" b="1" dirty="0"/>
              <a:t>straight line detection</a:t>
            </a:r>
            <a:endParaRPr lang="ko-KR" altLang="en-US" sz="10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600808" y="263723"/>
            <a:ext cx="340262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 b="1" dirty="0"/>
              <a:t>2</a:t>
            </a:r>
            <a:r>
              <a:rPr lang="en-US" altLang="ko-KR" sz="1400" b="1" dirty="0" smtClean="0"/>
              <a:t>. Edge </a:t>
            </a:r>
            <a:r>
              <a:rPr lang="en-US" altLang="ko-KR" sz="1200" b="1" dirty="0">
                <a:solidFill>
                  <a:schemeClr val="accent3"/>
                </a:solidFill>
              </a:rPr>
              <a:t>– </a:t>
            </a:r>
            <a:r>
              <a:rPr lang="en-US" altLang="ko-KR" sz="1200" b="1" dirty="0" smtClean="0">
                <a:solidFill>
                  <a:schemeClr val="accent3"/>
                </a:solidFill>
              </a:rPr>
              <a:t>2.2 Code</a:t>
            </a:r>
            <a:endParaRPr lang="ko-KR" altLang="en-US" sz="1200" b="1" dirty="0">
              <a:solidFill>
                <a:schemeClr val="accent3"/>
              </a:solidFill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D4061-7066-4C76-B996-48674290BB87}" type="slidenum">
              <a:rPr lang="ko-KR" altLang="en-US" smtClean="0"/>
              <a:pPr/>
              <a:t>19</a:t>
            </a:fld>
            <a:r>
              <a:rPr lang="en-US" altLang="ko-KR" smtClean="0"/>
              <a:t>/34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47209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/>
          <p:nvPr/>
        </p:nvCxnSpPr>
        <p:spPr>
          <a:xfrm>
            <a:off x="600808" y="571500"/>
            <a:ext cx="1099038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00808" y="232946"/>
            <a:ext cx="278716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 b="1"/>
              <a:t>Contents</a:t>
            </a:r>
            <a:endParaRPr lang="ko-KR" altLang="en-US" sz="1600" b="1"/>
          </a:p>
        </p:txBody>
      </p:sp>
      <p:sp>
        <p:nvSpPr>
          <p:cNvPr id="11" name="TextBox 10"/>
          <p:cNvSpPr txBox="1"/>
          <p:nvPr/>
        </p:nvSpPr>
        <p:spPr>
          <a:xfrm>
            <a:off x="5714385" y="1242481"/>
            <a:ext cx="340262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 b="1" dirty="0"/>
              <a:t>1. </a:t>
            </a:r>
            <a:r>
              <a:rPr lang="en-US" altLang="ko-KR" sz="1400" b="1" dirty="0" smtClean="0"/>
              <a:t>Color</a:t>
            </a:r>
            <a:endParaRPr lang="ko-KR" altLang="en-US" sz="14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5714385" y="3189628"/>
            <a:ext cx="103195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 b="1" dirty="0" smtClean="0"/>
              <a:t>2. </a:t>
            </a:r>
            <a:r>
              <a:rPr lang="en-US" altLang="ko-KR" sz="1400" b="1" dirty="0"/>
              <a:t>E</a:t>
            </a:r>
            <a:r>
              <a:rPr lang="en-US" altLang="ko-KR" sz="1400" b="1" dirty="0" smtClean="0"/>
              <a:t>dge</a:t>
            </a:r>
            <a:endParaRPr lang="ko-KR" altLang="en-US" sz="1400" b="1" dirty="0"/>
          </a:p>
        </p:txBody>
      </p:sp>
      <p:cxnSp>
        <p:nvCxnSpPr>
          <p:cNvPr id="13" name="직선 연결선 12"/>
          <p:cNvCxnSpPr/>
          <p:nvPr/>
        </p:nvCxnSpPr>
        <p:spPr>
          <a:xfrm>
            <a:off x="6621642" y="1396371"/>
            <a:ext cx="2563462" cy="0"/>
          </a:xfrm>
          <a:prstGeom prst="line">
            <a:avLst/>
          </a:prstGeom>
          <a:ln w="19050">
            <a:solidFill>
              <a:schemeClr val="accent3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6600211" y="3343516"/>
            <a:ext cx="2546771" cy="0"/>
          </a:xfrm>
          <a:prstGeom prst="line">
            <a:avLst/>
          </a:prstGeom>
          <a:ln w="19050">
            <a:solidFill>
              <a:schemeClr val="accent3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9295785" y="1242480"/>
            <a:ext cx="2275743" cy="14219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20000"/>
              </a:lnSpc>
              <a:defRPr/>
            </a:pPr>
            <a:r>
              <a:rPr lang="en-US" altLang="ko-KR" sz="1200" b="1" dirty="0">
                <a:solidFill>
                  <a:schemeClr val="accent3"/>
                </a:solidFill>
              </a:rPr>
              <a:t>1.1 </a:t>
            </a:r>
            <a:r>
              <a:rPr lang="en-US" altLang="ko-KR" sz="1200" b="1" dirty="0" smtClean="0">
                <a:solidFill>
                  <a:schemeClr val="accent3"/>
                </a:solidFill>
              </a:rPr>
              <a:t>Using data</a:t>
            </a:r>
          </a:p>
          <a:p>
            <a:pPr lvl="0">
              <a:lnSpc>
                <a:spcPct val="120000"/>
              </a:lnSpc>
              <a:defRPr/>
            </a:pPr>
            <a:r>
              <a:rPr lang="en-US" altLang="ko-KR" sz="1200" b="1" dirty="0" smtClean="0">
                <a:solidFill>
                  <a:schemeClr val="accent3"/>
                </a:solidFill>
              </a:rPr>
              <a:t>1.2 RGB Channel</a:t>
            </a:r>
          </a:p>
          <a:p>
            <a:pPr lvl="0">
              <a:lnSpc>
                <a:spcPct val="120000"/>
              </a:lnSpc>
              <a:defRPr/>
            </a:pPr>
            <a:r>
              <a:rPr lang="en-US" altLang="ko-KR" sz="1200" b="1" dirty="0" smtClean="0">
                <a:solidFill>
                  <a:schemeClr val="accent3"/>
                </a:solidFill>
              </a:rPr>
              <a:t>1.3 Idea</a:t>
            </a:r>
          </a:p>
          <a:p>
            <a:pPr lvl="0">
              <a:lnSpc>
                <a:spcPct val="120000"/>
              </a:lnSpc>
              <a:defRPr/>
            </a:pPr>
            <a:r>
              <a:rPr lang="en-US" altLang="ko-KR" sz="1200" b="1" dirty="0" smtClean="0">
                <a:solidFill>
                  <a:schemeClr val="accent3"/>
                </a:solidFill>
              </a:rPr>
              <a:t>1.4 Code</a:t>
            </a:r>
          </a:p>
          <a:p>
            <a:pPr lvl="0">
              <a:lnSpc>
                <a:spcPct val="120000"/>
              </a:lnSpc>
              <a:defRPr/>
            </a:pPr>
            <a:r>
              <a:rPr lang="en-US" altLang="ko-KR" sz="1200" b="1" dirty="0" smtClean="0">
                <a:solidFill>
                  <a:schemeClr val="accent3"/>
                </a:solidFill>
              </a:rPr>
              <a:t>1.5 Result</a:t>
            </a:r>
          </a:p>
          <a:p>
            <a:pPr lvl="0">
              <a:lnSpc>
                <a:spcPct val="120000"/>
              </a:lnSpc>
              <a:defRPr/>
            </a:pPr>
            <a:r>
              <a:rPr lang="en-US" altLang="ko-KR" sz="1200" b="1" dirty="0" smtClean="0">
                <a:solidFill>
                  <a:schemeClr val="accent3"/>
                </a:solidFill>
              </a:rPr>
              <a:t>1.6 Problem</a:t>
            </a:r>
            <a:endParaRPr lang="ko-KR" altLang="en-US" sz="1200" b="1" dirty="0">
              <a:solidFill>
                <a:schemeClr val="accent3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295784" y="3189628"/>
            <a:ext cx="2805215" cy="7571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20000"/>
              </a:lnSpc>
              <a:defRPr/>
            </a:pPr>
            <a:r>
              <a:rPr lang="en-US" altLang="ko-KR" sz="1200" b="1" dirty="0" smtClean="0">
                <a:solidFill>
                  <a:schemeClr val="accent3"/>
                </a:solidFill>
              </a:rPr>
              <a:t>2.1 Canny edge</a:t>
            </a:r>
          </a:p>
          <a:p>
            <a:pPr lvl="0">
              <a:lnSpc>
                <a:spcPct val="120000"/>
              </a:lnSpc>
              <a:defRPr/>
            </a:pPr>
            <a:r>
              <a:rPr lang="en-US" altLang="ko-KR" sz="1200" b="1" dirty="0" smtClean="0">
                <a:solidFill>
                  <a:schemeClr val="accent3"/>
                </a:solidFill>
              </a:rPr>
              <a:t>2.2 Code</a:t>
            </a:r>
          </a:p>
          <a:p>
            <a:pPr lvl="0">
              <a:lnSpc>
                <a:spcPct val="120000"/>
              </a:lnSpc>
              <a:defRPr/>
            </a:pPr>
            <a:r>
              <a:rPr lang="en-US" altLang="ko-KR" sz="1200" b="1" dirty="0" smtClean="0">
                <a:solidFill>
                  <a:schemeClr val="accent3"/>
                </a:solidFill>
              </a:rPr>
              <a:t>2.3 Result</a:t>
            </a:r>
            <a:endParaRPr lang="en-US" altLang="ko-KR" sz="1200" b="1" dirty="0">
              <a:solidFill>
                <a:schemeClr val="accent3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465397" y="3263951"/>
            <a:ext cx="32232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 dirty="0" smtClean="0"/>
              <a:t>Lane Detection</a:t>
            </a:r>
            <a:endParaRPr lang="ko-KR" altLang="en-US" b="1" dirty="0"/>
          </a:p>
        </p:txBody>
      </p:sp>
      <p:sp>
        <p:nvSpPr>
          <p:cNvPr id="19" name="TextBox 14"/>
          <p:cNvSpPr txBox="1"/>
          <p:nvPr/>
        </p:nvSpPr>
        <p:spPr>
          <a:xfrm>
            <a:off x="5714385" y="4450813"/>
            <a:ext cx="235585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 b="1" dirty="0"/>
              <a:t>3</a:t>
            </a:r>
            <a:r>
              <a:rPr lang="en-US" altLang="ko-KR" sz="1400" b="1" dirty="0" smtClean="0"/>
              <a:t>. Straight line detection</a:t>
            </a:r>
            <a:endParaRPr lang="en-US" altLang="ko-KR" sz="1400" b="1" dirty="0"/>
          </a:p>
        </p:txBody>
      </p:sp>
      <p:cxnSp>
        <p:nvCxnSpPr>
          <p:cNvPr id="20" name="직선 연결선 35"/>
          <p:cNvCxnSpPr>
            <a:stCxn id="19" idx="3"/>
          </p:cNvCxnSpPr>
          <p:nvPr/>
        </p:nvCxnSpPr>
        <p:spPr>
          <a:xfrm>
            <a:off x="8070236" y="4604702"/>
            <a:ext cx="1094206" cy="0"/>
          </a:xfrm>
          <a:prstGeom prst="line">
            <a:avLst/>
          </a:prstGeom>
          <a:ln w="19050">
            <a:solidFill>
              <a:schemeClr val="accent3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9295784" y="4471979"/>
            <a:ext cx="2805215" cy="1865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20000"/>
              </a:lnSpc>
              <a:defRPr/>
            </a:pPr>
            <a:r>
              <a:rPr lang="en-US" altLang="ko-KR" sz="1200" b="1" dirty="0" smtClean="0">
                <a:solidFill>
                  <a:schemeClr val="accent3"/>
                </a:solidFill>
              </a:rPr>
              <a:t>3.1 Hough Transform</a:t>
            </a:r>
          </a:p>
          <a:p>
            <a:pPr lvl="0">
              <a:lnSpc>
                <a:spcPct val="120000"/>
              </a:lnSpc>
              <a:defRPr/>
            </a:pPr>
            <a:r>
              <a:rPr lang="en-US" altLang="ko-KR" sz="1200" b="1" dirty="0" smtClean="0">
                <a:solidFill>
                  <a:schemeClr val="accent3"/>
                </a:solidFill>
              </a:rPr>
              <a:t>3.2 Code</a:t>
            </a:r>
          </a:p>
          <a:p>
            <a:pPr lvl="0">
              <a:lnSpc>
                <a:spcPct val="120000"/>
              </a:lnSpc>
              <a:defRPr/>
            </a:pPr>
            <a:r>
              <a:rPr lang="en-US" altLang="ko-KR" sz="1200" b="1" dirty="0" smtClean="0">
                <a:solidFill>
                  <a:schemeClr val="accent3"/>
                </a:solidFill>
              </a:rPr>
              <a:t>3.3 Result</a:t>
            </a:r>
          </a:p>
          <a:p>
            <a:pPr lvl="0">
              <a:lnSpc>
                <a:spcPct val="120000"/>
              </a:lnSpc>
              <a:defRPr/>
            </a:pPr>
            <a:r>
              <a:rPr lang="en-US" altLang="ko-KR" sz="1200" b="1" dirty="0" smtClean="0">
                <a:solidFill>
                  <a:schemeClr val="accent3"/>
                </a:solidFill>
              </a:rPr>
              <a:t>3.4 Problem</a:t>
            </a:r>
          </a:p>
          <a:p>
            <a:pPr lvl="0">
              <a:lnSpc>
                <a:spcPct val="120000"/>
              </a:lnSpc>
              <a:defRPr/>
            </a:pPr>
            <a:r>
              <a:rPr lang="en-US" altLang="ko-KR" sz="1200" b="1" dirty="0" smtClean="0">
                <a:solidFill>
                  <a:schemeClr val="accent3"/>
                </a:solidFill>
              </a:rPr>
              <a:t>3.5 </a:t>
            </a:r>
            <a:r>
              <a:rPr lang="en-US" altLang="ko-KR" sz="1200" b="1" dirty="0" err="1" smtClean="0">
                <a:solidFill>
                  <a:schemeClr val="accent3"/>
                </a:solidFill>
              </a:rPr>
              <a:t>Ransac</a:t>
            </a:r>
            <a:endParaRPr lang="en-US" altLang="ko-KR" sz="1200" b="1" dirty="0" smtClean="0">
              <a:solidFill>
                <a:schemeClr val="accent3"/>
              </a:solidFill>
            </a:endParaRPr>
          </a:p>
          <a:p>
            <a:pPr lvl="0">
              <a:lnSpc>
                <a:spcPct val="120000"/>
              </a:lnSpc>
              <a:defRPr/>
            </a:pPr>
            <a:r>
              <a:rPr lang="en-US" altLang="ko-KR" sz="1200" b="1" dirty="0" smtClean="0">
                <a:solidFill>
                  <a:schemeClr val="accent3"/>
                </a:solidFill>
              </a:rPr>
              <a:t>3.6 Code</a:t>
            </a:r>
          </a:p>
          <a:p>
            <a:pPr lvl="0">
              <a:lnSpc>
                <a:spcPct val="120000"/>
              </a:lnSpc>
              <a:defRPr/>
            </a:pPr>
            <a:r>
              <a:rPr lang="en-US" altLang="ko-KR" sz="1200" b="1" dirty="0" smtClean="0">
                <a:solidFill>
                  <a:schemeClr val="accent3"/>
                </a:solidFill>
              </a:rPr>
              <a:t>3.7 Result</a:t>
            </a:r>
          </a:p>
          <a:p>
            <a:pPr lvl="0">
              <a:lnSpc>
                <a:spcPct val="120000"/>
              </a:lnSpc>
              <a:defRPr/>
            </a:pPr>
            <a:r>
              <a:rPr lang="en-US" altLang="ko-KR" sz="1200" b="1" dirty="0" smtClean="0">
                <a:solidFill>
                  <a:schemeClr val="accent3"/>
                </a:solidFill>
              </a:rPr>
              <a:t>3.8 Problem</a:t>
            </a:r>
            <a:endParaRPr lang="en-US" altLang="ko-KR" sz="1200" b="1" dirty="0">
              <a:solidFill>
                <a:schemeClr val="accent3"/>
              </a:solidFill>
            </a:endParaRPr>
          </a:p>
        </p:txBody>
      </p:sp>
      <p:sp>
        <p:nvSpPr>
          <p:cNvPr id="36" name="슬라이드 번호 개체 틀 3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D4061-7066-4C76-B996-48674290BB87}" type="slidenum">
              <a:rPr lang="ko-KR" altLang="en-US" smtClean="0"/>
              <a:pPr/>
              <a:t>2</a:t>
            </a:fld>
            <a:r>
              <a:rPr lang="en-US" altLang="ko-KR" smtClean="0"/>
              <a:t>/34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62603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58" y="1309688"/>
            <a:ext cx="5819775" cy="397355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9380" y="2659105"/>
            <a:ext cx="5795920" cy="2624137"/>
          </a:xfrm>
          <a:prstGeom prst="rect">
            <a:avLst/>
          </a:prstGeom>
        </p:spPr>
      </p:pic>
      <p:cxnSp>
        <p:nvCxnSpPr>
          <p:cNvPr id="7" name="꺾인 연결선 6"/>
          <p:cNvCxnSpPr>
            <a:stCxn id="3" idx="2"/>
            <a:endCxn id="4" idx="0"/>
          </p:cNvCxnSpPr>
          <p:nvPr/>
        </p:nvCxnSpPr>
        <p:spPr>
          <a:xfrm rot="5400000" flipH="1" flipV="1">
            <a:off x="4750824" y="1006727"/>
            <a:ext cx="2624137" cy="5928894"/>
          </a:xfrm>
          <a:prstGeom prst="bentConnector5">
            <a:avLst>
              <a:gd name="adj1" fmla="val -8711"/>
              <a:gd name="adj2" fmla="val 50101"/>
              <a:gd name="adj3" fmla="val 108711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600808" y="571500"/>
            <a:ext cx="1099038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7721600" y="325279"/>
            <a:ext cx="42037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b="1" dirty="0"/>
              <a:t>Lane Detection using color, </a:t>
            </a:r>
            <a:r>
              <a:rPr lang="en-US" altLang="ko-KR" sz="1000" b="1" dirty="0" smtClean="0"/>
              <a:t>edge, and </a:t>
            </a:r>
            <a:r>
              <a:rPr lang="en-US" altLang="ko-KR" sz="1000" b="1" dirty="0"/>
              <a:t>straight line detection</a:t>
            </a:r>
            <a:endParaRPr lang="ko-KR" altLang="en-US" sz="10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600808" y="263723"/>
            <a:ext cx="340262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 b="1" dirty="0"/>
              <a:t>2</a:t>
            </a:r>
            <a:r>
              <a:rPr lang="en-US" altLang="ko-KR" sz="1400" b="1" dirty="0" smtClean="0"/>
              <a:t>. Edge </a:t>
            </a:r>
            <a:r>
              <a:rPr lang="en-US" altLang="ko-KR" sz="1200" b="1" dirty="0">
                <a:solidFill>
                  <a:schemeClr val="accent3"/>
                </a:solidFill>
              </a:rPr>
              <a:t>– </a:t>
            </a:r>
            <a:r>
              <a:rPr lang="en-US" altLang="ko-KR" sz="1200" b="1" dirty="0" smtClean="0">
                <a:solidFill>
                  <a:schemeClr val="accent3"/>
                </a:solidFill>
              </a:rPr>
              <a:t>2.2 Code</a:t>
            </a:r>
            <a:endParaRPr lang="ko-KR" altLang="en-US" sz="1200" b="1" dirty="0">
              <a:solidFill>
                <a:schemeClr val="accent3"/>
              </a:solidFill>
            </a:endParaRPr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D4061-7066-4C76-B996-48674290BB87}" type="slidenum">
              <a:rPr lang="ko-KR" altLang="en-US" smtClean="0"/>
              <a:pPr/>
              <a:t>20</a:t>
            </a:fld>
            <a:r>
              <a:rPr lang="en-US" altLang="ko-KR" smtClean="0"/>
              <a:t>/34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81226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600808" y="571500"/>
            <a:ext cx="1099038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7721600" y="325279"/>
            <a:ext cx="42037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b="1" dirty="0"/>
              <a:t>Lane Detection using color, </a:t>
            </a:r>
            <a:r>
              <a:rPr lang="en-US" altLang="ko-KR" sz="1000" b="1" dirty="0" smtClean="0"/>
              <a:t>edge, and </a:t>
            </a:r>
            <a:r>
              <a:rPr lang="en-US" altLang="ko-KR" sz="1000" b="1" dirty="0"/>
              <a:t>straight line detection</a:t>
            </a:r>
            <a:endParaRPr lang="ko-KR" altLang="en-US" sz="10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600808" y="263723"/>
            <a:ext cx="340262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 b="1" dirty="0"/>
              <a:t>2</a:t>
            </a:r>
            <a:r>
              <a:rPr lang="en-US" altLang="ko-KR" sz="1400" b="1" dirty="0" smtClean="0"/>
              <a:t>. Edge </a:t>
            </a:r>
            <a:r>
              <a:rPr lang="en-US" altLang="ko-KR" sz="1200" b="1" dirty="0">
                <a:solidFill>
                  <a:schemeClr val="accent3"/>
                </a:solidFill>
              </a:rPr>
              <a:t>– </a:t>
            </a:r>
            <a:r>
              <a:rPr lang="en-US" altLang="ko-KR" sz="1200" b="1" dirty="0" smtClean="0">
                <a:solidFill>
                  <a:schemeClr val="accent3"/>
                </a:solidFill>
              </a:rPr>
              <a:t>2.3 Result</a:t>
            </a:r>
            <a:endParaRPr lang="ko-KR" altLang="en-US" sz="1200" b="1" dirty="0">
              <a:solidFill>
                <a:schemeClr val="accent3"/>
              </a:solidFill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D4061-7066-4C76-B996-48674290BB87}" type="slidenum">
              <a:rPr lang="ko-KR" altLang="en-US" smtClean="0"/>
              <a:pPr/>
              <a:t>21</a:t>
            </a:fld>
            <a:r>
              <a:rPr lang="en-US" altLang="ko-KR" smtClean="0"/>
              <a:t>/34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8350" y="965199"/>
            <a:ext cx="8115300" cy="539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459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600808" y="571500"/>
            <a:ext cx="1099038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7721600" y="325279"/>
            <a:ext cx="42037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b="1" dirty="0"/>
              <a:t>Lane Detection using color, </a:t>
            </a:r>
            <a:r>
              <a:rPr lang="en-US" altLang="ko-KR" sz="1000" b="1" dirty="0" smtClean="0"/>
              <a:t>edge, and </a:t>
            </a:r>
            <a:r>
              <a:rPr lang="en-US" altLang="ko-KR" sz="1000" b="1" dirty="0"/>
              <a:t>straight line detection</a:t>
            </a:r>
            <a:endParaRPr lang="ko-KR" altLang="en-US" sz="10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600808" y="263723"/>
            <a:ext cx="340262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 b="1" dirty="0"/>
              <a:t>2</a:t>
            </a:r>
            <a:r>
              <a:rPr lang="en-US" altLang="ko-KR" sz="1400" b="1" dirty="0" smtClean="0"/>
              <a:t>. Edge </a:t>
            </a:r>
            <a:r>
              <a:rPr lang="en-US" altLang="ko-KR" sz="1200" b="1" dirty="0">
                <a:solidFill>
                  <a:schemeClr val="accent3"/>
                </a:solidFill>
              </a:rPr>
              <a:t>– </a:t>
            </a:r>
            <a:r>
              <a:rPr lang="en-US" altLang="ko-KR" sz="1200" b="1" dirty="0" smtClean="0">
                <a:solidFill>
                  <a:schemeClr val="accent3"/>
                </a:solidFill>
              </a:rPr>
              <a:t>2.3 Result</a:t>
            </a:r>
            <a:endParaRPr lang="ko-KR" altLang="en-US" sz="1200" b="1" dirty="0">
              <a:solidFill>
                <a:schemeClr val="accent3"/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D4061-7066-4C76-B996-48674290BB87}" type="slidenum">
              <a:rPr lang="ko-KR" altLang="en-US" smtClean="0"/>
              <a:pPr/>
              <a:t>22</a:t>
            </a:fld>
            <a:r>
              <a:rPr lang="en-US" altLang="ko-KR" smtClean="0"/>
              <a:t>/34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4075" y="879277"/>
            <a:ext cx="7943850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238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/>
          <p:nvPr/>
        </p:nvSpPr>
        <p:spPr>
          <a:xfrm>
            <a:off x="3480619" y="2209672"/>
            <a:ext cx="261537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 b="1" dirty="0" smtClean="0"/>
              <a:t>3. Straight line detection</a:t>
            </a:r>
            <a:endParaRPr lang="ko-KR" altLang="en-US" sz="1600" b="1" dirty="0"/>
          </a:p>
        </p:txBody>
      </p:sp>
      <p:cxnSp>
        <p:nvCxnSpPr>
          <p:cNvPr id="22" name="직선 연결선 21"/>
          <p:cNvCxnSpPr/>
          <p:nvPr/>
        </p:nvCxnSpPr>
        <p:spPr>
          <a:xfrm>
            <a:off x="6095998" y="2209672"/>
            <a:ext cx="0" cy="2411489"/>
          </a:xfrm>
          <a:prstGeom prst="line">
            <a:avLst/>
          </a:prstGeom>
          <a:ln w="28575" cap="rnd">
            <a:solidFill>
              <a:schemeClr val="accent3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6095998" y="2548226"/>
            <a:ext cx="2805215" cy="1865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20000"/>
              </a:lnSpc>
              <a:defRPr/>
            </a:pPr>
            <a:r>
              <a:rPr lang="en-US" altLang="ko-KR" sz="1200" b="1" dirty="0" smtClean="0">
                <a:solidFill>
                  <a:schemeClr val="accent3"/>
                </a:solidFill>
              </a:rPr>
              <a:t>3.1 Hough Transform</a:t>
            </a:r>
          </a:p>
          <a:p>
            <a:pPr lvl="0">
              <a:lnSpc>
                <a:spcPct val="120000"/>
              </a:lnSpc>
              <a:defRPr/>
            </a:pPr>
            <a:r>
              <a:rPr lang="en-US" altLang="ko-KR" sz="1200" b="1" dirty="0" smtClean="0">
                <a:solidFill>
                  <a:schemeClr val="accent3"/>
                </a:solidFill>
              </a:rPr>
              <a:t>3.2 Code</a:t>
            </a:r>
          </a:p>
          <a:p>
            <a:pPr lvl="0">
              <a:lnSpc>
                <a:spcPct val="120000"/>
              </a:lnSpc>
              <a:defRPr/>
            </a:pPr>
            <a:r>
              <a:rPr lang="en-US" altLang="ko-KR" sz="1200" b="1" dirty="0" smtClean="0">
                <a:solidFill>
                  <a:schemeClr val="accent3"/>
                </a:solidFill>
              </a:rPr>
              <a:t>3.3 Result</a:t>
            </a:r>
          </a:p>
          <a:p>
            <a:pPr lvl="0">
              <a:lnSpc>
                <a:spcPct val="120000"/>
              </a:lnSpc>
              <a:defRPr/>
            </a:pPr>
            <a:r>
              <a:rPr lang="en-US" altLang="ko-KR" sz="1200" b="1" dirty="0" smtClean="0">
                <a:solidFill>
                  <a:schemeClr val="accent3"/>
                </a:solidFill>
              </a:rPr>
              <a:t>3.4 Problem</a:t>
            </a:r>
          </a:p>
          <a:p>
            <a:pPr lvl="0">
              <a:lnSpc>
                <a:spcPct val="120000"/>
              </a:lnSpc>
              <a:defRPr/>
            </a:pPr>
            <a:r>
              <a:rPr lang="en-US" altLang="ko-KR" sz="1200" b="1" dirty="0" smtClean="0">
                <a:solidFill>
                  <a:schemeClr val="accent3"/>
                </a:solidFill>
              </a:rPr>
              <a:t>3.5 </a:t>
            </a:r>
            <a:r>
              <a:rPr lang="en-US" altLang="ko-KR" sz="1200" b="1" dirty="0" err="1" smtClean="0">
                <a:solidFill>
                  <a:schemeClr val="accent3"/>
                </a:solidFill>
              </a:rPr>
              <a:t>Ransac</a:t>
            </a:r>
            <a:endParaRPr lang="en-US" altLang="ko-KR" sz="1200" b="1" dirty="0" smtClean="0">
              <a:solidFill>
                <a:schemeClr val="accent3"/>
              </a:solidFill>
            </a:endParaRPr>
          </a:p>
          <a:p>
            <a:pPr lvl="0">
              <a:lnSpc>
                <a:spcPct val="120000"/>
              </a:lnSpc>
              <a:defRPr/>
            </a:pPr>
            <a:r>
              <a:rPr lang="en-US" altLang="ko-KR" sz="1200" b="1" dirty="0" smtClean="0">
                <a:solidFill>
                  <a:schemeClr val="accent3"/>
                </a:solidFill>
              </a:rPr>
              <a:t>3.6 Code</a:t>
            </a:r>
          </a:p>
          <a:p>
            <a:pPr lvl="0">
              <a:lnSpc>
                <a:spcPct val="120000"/>
              </a:lnSpc>
              <a:defRPr/>
            </a:pPr>
            <a:r>
              <a:rPr lang="en-US" altLang="ko-KR" sz="1200" b="1" dirty="0" smtClean="0">
                <a:solidFill>
                  <a:schemeClr val="accent3"/>
                </a:solidFill>
              </a:rPr>
              <a:t>3.7 Result</a:t>
            </a:r>
          </a:p>
          <a:p>
            <a:pPr lvl="0">
              <a:lnSpc>
                <a:spcPct val="120000"/>
              </a:lnSpc>
              <a:defRPr/>
            </a:pPr>
            <a:r>
              <a:rPr lang="en-US" altLang="ko-KR" sz="1200" b="1" dirty="0" smtClean="0">
                <a:solidFill>
                  <a:schemeClr val="accent3"/>
                </a:solidFill>
              </a:rPr>
              <a:t>3.8 Problem</a:t>
            </a:r>
            <a:endParaRPr lang="en-US" altLang="ko-KR" sz="1200" b="1" dirty="0">
              <a:solidFill>
                <a:schemeClr val="accent3"/>
              </a:solidFill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D4061-7066-4C76-B996-48674290BB87}" type="slidenum">
              <a:rPr lang="ko-KR" altLang="en-US" smtClean="0"/>
              <a:pPr/>
              <a:t>23</a:t>
            </a:fld>
            <a:r>
              <a:rPr lang="en-US" altLang="ko-KR" smtClean="0"/>
              <a:t>/34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22491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681948" y="727465"/>
            <a:ext cx="6448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&lt; Line Detection &gt;</a:t>
            </a:r>
            <a:endParaRPr lang="ko-KR" alt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1602666" y="1316953"/>
            <a:ext cx="25541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1. Hough Transform</a:t>
            </a:r>
            <a:endParaRPr lang="ko-KR" altLang="en-US" b="1" dirty="0"/>
          </a:p>
        </p:txBody>
      </p:sp>
      <p:cxnSp>
        <p:nvCxnSpPr>
          <p:cNvPr id="10" name="직선 연결선 9"/>
          <p:cNvCxnSpPr/>
          <p:nvPr/>
        </p:nvCxnSpPr>
        <p:spPr>
          <a:xfrm flipH="1">
            <a:off x="884832" y="2494679"/>
            <a:ext cx="1257300" cy="150967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/>
          <p:nvPr/>
        </p:nvCxnSpPr>
        <p:spPr>
          <a:xfrm>
            <a:off x="3218005" y="2709928"/>
            <a:ext cx="2059285" cy="1029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/>
          <p:nvPr/>
        </p:nvCxnSpPr>
        <p:spPr>
          <a:xfrm>
            <a:off x="3591542" y="2505161"/>
            <a:ext cx="11867" cy="212646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470332" y="4625570"/>
            <a:ext cx="686175" cy="2944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/>
              <a:t>r</a:t>
            </a:r>
            <a:endParaRPr lang="ko-KR" altLang="en-US" sz="1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5084968" y="2574646"/>
                <a:ext cx="686175" cy="2944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1400" b="1" i="1" smtClean="0">
                          <a:latin typeface="Cambria Math" panose="02040503050406030204" pitchFamily="18" charset="0"/>
                        </a:rPr>
                        <m:t>𝜽</m:t>
                      </m:r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4968" y="2574646"/>
                <a:ext cx="686175" cy="29447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직선 화살표 연결선 14"/>
          <p:cNvCxnSpPr/>
          <p:nvPr/>
        </p:nvCxnSpPr>
        <p:spPr>
          <a:xfrm>
            <a:off x="608707" y="2668256"/>
            <a:ext cx="2059285" cy="1029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/>
          <p:nvPr/>
        </p:nvCxnSpPr>
        <p:spPr>
          <a:xfrm>
            <a:off x="982244" y="2463488"/>
            <a:ext cx="11867" cy="212646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844457" y="4647483"/>
            <a:ext cx="686175" cy="2944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/>
              <a:t>y</a:t>
            </a:r>
            <a:endParaRPr lang="ko-KR" altLang="en-US" sz="1400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2685214" y="2501229"/>
            <a:ext cx="686175" cy="2944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/>
              <a:t>x</a:t>
            </a:r>
            <a:endParaRPr lang="ko-KR" altLang="en-US" sz="1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직사각형 20"/>
              <p:cNvSpPr/>
              <p:nvPr/>
            </p:nvSpPr>
            <p:spPr>
              <a:xfrm>
                <a:off x="3140839" y="5312155"/>
                <a:ext cx="2163293" cy="35337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𝒓</m:t>
                      </m:r>
                      <m:r>
                        <a:rPr lang="en-US" altLang="ko-KR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ko-KR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𝒄𝒐𝒔</m:t>
                      </m:r>
                      <m:r>
                        <a:rPr lang="ko-KR" altLang="en-US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𝜽</m:t>
                      </m:r>
                      <m:r>
                        <a:rPr lang="en-US" altLang="ko-KR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ko-KR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𝒔𝒊𝒏</m:t>
                      </m:r>
                      <m:r>
                        <a:rPr lang="ko-KR" altLang="en-US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𝜽</m:t>
                      </m:r>
                    </m:oMath>
                  </m:oMathPara>
                </a14:m>
                <a:endParaRPr lang="en-US" altLang="ko-KR" b="1" dirty="0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" name="직사각형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0839" y="5312155"/>
                <a:ext cx="2163293" cy="353373"/>
              </a:xfrm>
              <a:prstGeom prst="rect">
                <a:avLst/>
              </a:prstGeom>
              <a:blipFill>
                <a:blip r:embed="rId3"/>
                <a:stretch>
                  <a:fillRect r="-9014" b="-155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3505854" y="5760415"/>
                <a:ext cx="157911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ko-KR" alt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𝜽</m:t>
                    </m:r>
                    <m:r>
                      <a:rPr lang="ko-KR" alt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b="1" dirty="0" smtClean="0">
                    <a:solidFill>
                      <a:srgbClr val="FF0000"/>
                    </a:solidFill>
                  </a:rPr>
                  <a:t> : 0 ~ 180</a:t>
                </a:r>
                <a:endParaRPr lang="ko-KR" alt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5854" y="5760415"/>
                <a:ext cx="1579114" cy="369332"/>
              </a:xfrm>
              <a:prstGeom prst="rect">
                <a:avLst/>
              </a:prstGeom>
              <a:blipFill>
                <a:blip r:embed="rId4"/>
                <a:stretch>
                  <a:fillRect t="-9836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4" name="그룹 133"/>
          <p:cNvGrpSpPr/>
          <p:nvPr/>
        </p:nvGrpSpPr>
        <p:grpSpPr>
          <a:xfrm>
            <a:off x="1253692" y="3007860"/>
            <a:ext cx="1581549" cy="353373"/>
            <a:chOff x="1395439" y="3106434"/>
            <a:chExt cx="1581549" cy="353373"/>
          </a:xfrm>
        </p:grpSpPr>
        <p:sp>
          <p:nvSpPr>
            <p:cNvPr id="18" name="타원 17"/>
            <p:cNvSpPr/>
            <p:nvPr/>
          </p:nvSpPr>
          <p:spPr>
            <a:xfrm>
              <a:off x="1594277" y="3249706"/>
              <a:ext cx="156202" cy="15796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/>
                <p:cNvSpPr txBox="1"/>
                <p:nvPr/>
              </p:nvSpPr>
              <p:spPr>
                <a:xfrm>
                  <a:off x="1395439" y="3106434"/>
                  <a:ext cx="1581549" cy="35337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ko-KR" altLang="en-US" b="1" dirty="0"/>
                </a:p>
              </p:txBody>
            </p:sp>
          </mc:Choice>
          <mc:Fallback xmlns="">
            <p:sp>
              <p:nvSpPr>
                <p:cNvPr id="23" name="TextBox 2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95439" y="3106434"/>
                  <a:ext cx="1581549" cy="353373"/>
                </a:xfrm>
                <a:prstGeom prst="rect">
                  <a:avLst/>
                </a:prstGeom>
                <a:blipFill>
                  <a:blip r:embed="rId5"/>
                  <a:stretch>
                    <a:fillRect b="-2241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10" name="타원 109"/>
          <p:cNvSpPr/>
          <p:nvPr/>
        </p:nvSpPr>
        <p:spPr>
          <a:xfrm>
            <a:off x="1192135" y="3447738"/>
            <a:ext cx="156202" cy="15796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111" name="타원 110"/>
          <p:cNvSpPr/>
          <p:nvPr/>
        </p:nvSpPr>
        <p:spPr>
          <a:xfrm>
            <a:off x="1723529" y="2813384"/>
            <a:ext cx="156202" cy="15796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114" name="자유형 113"/>
          <p:cNvSpPr/>
          <p:nvPr/>
        </p:nvSpPr>
        <p:spPr>
          <a:xfrm>
            <a:off x="3385121" y="2625653"/>
            <a:ext cx="1624557" cy="1177213"/>
          </a:xfrm>
          <a:custGeom>
            <a:avLst/>
            <a:gdLst>
              <a:gd name="connsiteX0" fmla="*/ 0 w 2811780"/>
              <a:gd name="connsiteY0" fmla="*/ 1225260 h 1653074"/>
              <a:gd name="connsiteX1" fmla="*/ 1097280 w 2811780"/>
              <a:gd name="connsiteY1" fmla="*/ 1602450 h 1653074"/>
              <a:gd name="connsiteX2" fmla="*/ 2080260 w 2811780"/>
              <a:gd name="connsiteY2" fmla="*/ 230850 h 1653074"/>
              <a:gd name="connsiteX3" fmla="*/ 2811780 w 2811780"/>
              <a:gd name="connsiteY3" fmla="*/ 13680 h 1653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11780" h="1653074">
                <a:moveTo>
                  <a:pt x="0" y="1225260"/>
                </a:moveTo>
                <a:cubicBezTo>
                  <a:pt x="375285" y="1496722"/>
                  <a:pt x="750570" y="1768185"/>
                  <a:pt x="1097280" y="1602450"/>
                </a:cubicBezTo>
                <a:cubicBezTo>
                  <a:pt x="1443990" y="1436715"/>
                  <a:pt x="1794510" y="495645"/>
                  <a:pt x="2080260" y="230850"/>
                </a:cubicBezTo>
                <a:cubicBezTo>
                  <a:pt x="2366010" y="-33945"/>
                  <a:pt x="2588895" y="-10133"/>
                  <a:pt x="2811780" y="13680"/>
                </a:cubicBez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5" name="자유형 114"/>
          <p:cNvSpPr/>
          <p:nvPr/>
        </p:nvSpPr>
        <p:spPr>
          <a:xfrm>
            <a:off x="3305111" y="2294107"/>
            <a:ext cx="1704567" cy="1643428"/>
          </a:xfrm>
          <a:custGeom>
            <a:avLst/>
            <a:gdLst>
              <a:gd name="connsiteX0" fmla="*/ 0 w 2674620"/>
              <a:gd name="connsiteY0" fmla="*/ 1714500 h 1910308"/>
              <a:gd name="connsiteX1" fmla="*/ 662940 w 2674620"/>
              <a:gd name="connsiteY1" fmla="*/ 1828800 h 1910308"/>
              <a:gd name="connsiteX2" fmla="*/ 1611630 w 2674620"/>
              <a:gd name="connsiteY2" fmla="*/ 651510 h 1910308"/>
              <a:gd name="connsiteX3" fmla="*/ 2114550 w 2674620"/>
              <a:gd name="connsiteY3" fmla="*/ 171450 h 1910308"/>
              <a:gd name="connsiteX4" fmla="*/ 2674620 w 2674620"/>
              <a:gd name="connsiteY4" fmla="*/ 0 h 1910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74620" h="1910308">
                <a:moveTo>
                  <a:pt x="0" y="1714500"/>
                </a:moveTo>
                <a:cubicBezTo>
                  <a:pt x="197167" y="1860232"/>
                  <a:pt x="394335" y="2005965"/>
                  <a:pt x="662940" y="1828800"/>
                </a:cubicBezTo>
                <a:cubicBezTo>
                  <a:pt x="931545" y="1651635"/>
                  <a:pt x="1369695" y="927735"/>
                  <a:pt x="1611630" y="651510"/>
                </a:cubicBezTo>
                <a:cubicBezTo>
                  <a:pt x="1853565" y="375285"/>
                  <a:pt x="1937385" y="280035"/>
                  <a:pt x="2114550" y="171450"/>
                </a:cubicBezTo>
                <a:cubicBezTo>
                  <a:pt x="2291715" y="62865"/>
                  <a:pt x="2483167" y="31432"/>
                  <a:pt x="2674620" y="0"/>
                </a:cubicBez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자유형 115"/>
          <p:cNvSpPr/>
          <p:nvPr/>
        </p:nvSpPr>
        <p:spPr>
          <a:xfrm>
            <a:off x="3207080" y="2055617"/>
            <a:ext cx="1791673" cy="2094071"/>
          </a:xfrm>
          <a:custGeom>
            <a:avLst/>
            <a:gdLst>
              <a:gd name="connsiteX0" fmla="*/ 0 w 1863090"/>
              <a:gd name="connsiteY0" fmla="*/ 2274570 h 2548491"/>
              <a:gd name="connsiteX1" fmla="*/ 605790 w 1863090"/>
              <a:gd name="connsiteY1" fmla="*/ 2434590 h 2548491"/>
              <a:gd name="connsiteX2" fmla="*/ 525780 w 1863090"/>
              <a:gd name="connsiteY2" fmla="*/ 788670 h 2548491"/>
              <a:gd name="connsiteX3" fmla="*/ 1863090 w 1863090"/>
              <a:gd name="connsiteY3" fmla="*/ 0 h 2548491"/>
              <a:gd name="connsiteX0" fmla="*/ 0 w 1863090"/>
              <a:gd name="connsiteY0" fmla="*/ 2274570 h 2550184"/>
              <a:gd name="connsiteX1" fmla="*/ 605790 w 1863090"/>
              <a:gd name="connsiteY1" fmla="*/ 2434590 h 2550184"/>
              <a:gd name="connsiteX2" fmla="*/ 822960 w 1863090"/>
              <a:gd name="connsiteY2" fmla="*/ 765810 h 2550184"/>
              <a:gd name="connsiteX3" fmla="*/ 1863090 w 1863090"/>
              <a:gd name="connsiteY3" fmla="*/ 0 h 2550184"/>
              <a:gd name="connsiteX0" fmla="*/ 0 w 2297430"/>
              <a:gd name="connsiteY0" fmla="*/ 2125980 h 2401594"/>
              <a:gd name="connsiteX1" fmla="*/ 605790 w 2297430"/>
              <a:gd name="connsiteY1" fmla="*/ 2286000 h 2401594"/>
              <a:gd name="connsiteX2" fmla="*/ 822960 w 2297430"/>
              <a:gd name="connsiteY2" fmla="*/ 617220 h 2401594"/>
              <a:gd name="connsiteX3" fmla="*/ 2297430 w 2297430"/>
              <a:gd name="connsiteY3" fmla="*/ 0 h 2401594"/>
              <a:gd name="connsiteX0" fmla="*/ 0 w 2297430"/>
              <a:gd name="connsiteY0" fmla="*/ 2125980 h 2397362"/>
              <a:gd name="connsiteX1" fmla="*/ 605790 w 2297430"/>
              <a:gd name="connsiteY1" fmla="*/ 2286000 h 2397362"/>
              <a:gd name="connsiteX2" fmla="*/ 1234440 w 2297430"/>
              <a:gd name="connsiteY2" fmla="*/ 674370 h 2397362"/>
              <a:gd name="connsiteX3" fmla="*/ 2297430 w 2297430"/>
              <a:gd name="connsiteY3" fmla="*/ 0 h 2397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97430" h="2397362">
                <a:moveTo>
                  <a:pt x="0" y="2125980"/>
                </a:moveTo>
                <a:cubicBezTo>
                  <a:pt x="259080" y="2329815"/>
                  <a:pt x="400050" y="2527935"/>
                  <a:pt x="605790" y="2286000"/>
                </a:cubicBezTo>
                <a:cubicBezTo>
                  <a:pt x="811530" y="2044065"/>
                  <a:pt x="952500" y="1055370"/>
                  <a:pt x="1234440" y="674370"/>
                </a:cubicBezTo>
                <a:cubicBezTo>
                  <a:pt x="1516380" y="293370"/>
                  <a:pt x="1733550" y="191452"/>
                  <a:pt x="2297430" y="0"/>
                </a:cubicBez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7" name="타원 116"/>
          <p:cNvSpPr/>
          <p:nvPr/>
        </p:nvSpPr>
        <p:spPr>
          <a:xfrm>
            <a:off x="3710877" y="3712216"/>
            <a:ext cx="177800" cy="1651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직사각형 134"/>
              <p:cNvSpPr/>
              <p:nvPr/>
            </p:nvSpPr>
            <p:spPr>
              <a:xfrm>
                <a:off x="399532" y="5181288"/>
                <a:ext cx="2385589" cy="6151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altLang="ko-KR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𝒄𝒐𝒙</m:t>
                          </m:r>
                          <m:r>
                            <a:rPr lang="ko-KR" alt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𝜽</m:t>
                          </m:r>
                        </m:num>
                        <m:den>
                          <m: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𝒔𝒊𝒏</m:t>
                          </m:r>
                          <m:r>
                            <a:rPr lang="ko-KR" alt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𝜽</m:t>
                          </m:r>
                        </m:den>
                      </m:f>
                      <m:r>
                        <a:rPr lang="en-US" altLang="ko-KR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altLang="ko-KR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𝒓</m:t>
                          </m:r>
                        </m:num>
                        <m:den>
                          <m: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𝒔𝒊𝒏</m:t>
                          </m:r>
                          <m:r>
                            <a:rPr lang="ko-KR" alt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𝜽</m:t>
                          </m:r>
                        </m:den>
                      </m:f>
                    </m:oMath>
                  </m:oMathPara>
                </a14:m>
                <a:endParaRPr lang="en-US" altLang="ko-KR" b="1" dirty="0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5" name="직사각형 1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532" y="5181288"/>
                <a:ext cx="2385589" cy="61510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/>
              <p:cNvSpPr txBox="1"/>
              <p:nvPr/>
            </p:nvSpPr>
            <p:spPr>
              <a:xfrm>
                <a:off x="3312141" y="3831836"/>
                <a:ext cx="15815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ko-KR" altLang="en-US" b="1" i="1" smtClean="0">
                          <a:latin typeface="Cambria Math" panose="02040503050406030204" pitchFamily="18" charset="0"/>
                        </a:rPr>
                        <m:t>𝜽</m:t>
                      </m:r>
                      <m:r>
                        <a:rPr lang="en-US" altLang="ko-KR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b="1" i="1" smtClean="0">
                          <a:latin typeface="Cambria Math" panose="02040503050406030204" pitchFamily="18" charset="0"/>
                        </a:rPr>
                        <m:t>𝒓</m:t>
                      </m:r>
                      <m:r>
                        <a:rPr lang="en-US" altLang="ko-KR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b="1" dirty="0"/>
              </a:p>
            </p:txBody>
          </p:sp>
        </mc:Choice>
        <mc:Fallback xmlns="">
          <p:sp>
            <p:nvSpPr>
              <p:cNvPr id="57" name="TextBox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2141" y="3831836"/>
                <a:ext cx="1581549" cy="369332"/>
              </a:xfrm>
              <a:prstGeom prst="rect">
                <a:avLst/>
              </a:prstGeom>
              <a:blipFill>
                <a:blip r:embed="rId7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8" name="그림 5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6160" y="1813433"/>
            <a:ext cx="5487745" cy="3584541"/>
          </a:xfrm>
          <a:prstGeom prst="rect">
            <a:avLst/>
          </a:prstGeom>
        </p:spPr>
      </p:pic>
      <p:sp>
        <p:nvSpPr>
          <p:cNvPr id="2" name="타원 1"/>
          <p:cNvSpPr/>
          <p:nvPr/>
        </p:nvSpPr>
        <p:spPr>
          <a:xfrm>
            <a:off x="6387197" y="4501916"/>
            <a:ext cx="83820" cy="880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타원 59"/>
          <p:cNvSpPr/>
          <p:nvPr/>
        </p:nvSpPr>
        <p:spPr>
          <a:xfrm>
            <a:off x="6787247" y="4220928"/>
            <a:ext cx="83820" cy="880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타원 60"/>
          <p:cNvSpPr/>
          <p:nvPr/>
        </p:nvSpPr>
        <p:spPr>
          <a:xfrm>
            <a:off x="7243888" y="3877316"/>
            <a:ext cx="83820" cy="880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타원 61"/>
          <p:cNvSpPr/>
          <p:nvPr/>
        </p:nvSpPr>
        <p:spPr>
          <a:xfrm>
            <a:off x="7554274" y="3624177"/>
            <a:ext cx="83820" cy="880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타원 62"/>
          <p:cNvSpPr/>
          <p:nvPr/>
        </p:nvSpPr>
        <p:spPr>
          <a:xfrm>
            <a:off x="7006084" y="4185960"/>
            <a:ext cx="83820" cy="880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타원 63"/>
          <p:cNvSpPr/>
          <p:nvPr/>
        </p:nvSpPr>
        <p:spPr>
          <a:xfrm>
            <a:off x="7211720" y="4016502"/>
            <a:ext cx="83820" cy="880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타원 64"/>
          <p:cNvSpPr/>
          <p:nvPr/>
        </p:nvSpPr>
        <p:spPr>
          <a:xfrm>
            <a:off x="7491121" y="3797149"/>
            <a:ext cx="83820" cy="880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타원 65"/>
          <p:cNvSpPr/>
          <p:nvPr/>
        </p:nvSpPr>
        <p:spPr>
          <a:xfrm>
            <a:off x="6724448" y="4413877"/>
            <a:ext cx="83820" cy="880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7" name="직선 화살표 연결선 66"/>
          <p:cNvCxnSpPr/>
          <p:nvPr/>
        </p:nvCxnSpPr>
        <p:spPr>
          <a:xfrm flipH="1">
            <a:off x="5903256" y="1831404"/>
            <a:ext cx="27402" cy="392901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화살표 연결선 69"/>
          <p:cNvCxnSpPr/>
          <p:nvPr/>
        </p:nvCxnSpPr>
        <p:spPr>
          <a:xfrm>
            <a:off x="5906160" y="1813433"/>
            <a:ext cx="5740410" cy="1797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>
            <a:off x="5771143" y="5759723"/>
            <a:ext cx="686175" cy="2944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/>
              <a:t>y</a:t>
            </a:r>
            <a:endParaRPr lang="ko-KR" altLang="en-US" sz="1400" b="1" dirty="0"/>
          </a:p>
        </p:txBody>
      </p:sp>
      <p:sp>
        <p:nvSpPr>
          <p:cNvPr id="75" name="TextBox 74"/>
          <p:cNvSpPr txBox="1"/>
          <p:nvPr/>
        </p:nvSpPr>
        <p:spPr>
          <a:xfrm>
            <a:off x="11646451" y="1686285"/>
            <a:ext cx="686175" cy="2944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/>
              <a:t>x</a:t>
            </a:r>
            <a:endParaRPr lang="ko-KR" altLang="en-US" sz="1400" b="1" dirty="0"/>
          </a:p>
        </p:txBody>
      </p:sp>
      <p:cxnSp>
        <p:nvCxnSpPr>
          <p:cNvPr id="25" name="직선 연결선 24"/>
          <p:cNvCxnSpPr/>
          <p:nvPr/>
        </p:nvCxnSpPr>
        <p:spPr>
          <a:xfrm flipV="1">
            <a:off x="6306235" y="3526721"/>
            <a:ext cx="1553565" cy="109884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연결선 79"/>
          <p:cNvCxnSpPr/>
          <p:nvPr/>
        </p:nvCxnSpPr>
        <p:spPr>
          <a:xfrm flipV="1">
            <a:off x="6529782" y="3526721"/>
            <a:ext cx="1410980" cy="112076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연결선 82"/>
          <p:cNvCxnSpPr/>
          <p:nvPr/>
        </p:nvCxnSpPr>
        <p:spPr>
          <a:xfrm>
            <a:off x="600808" y="571500"/>
            <a:ext cx="1099038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/>
          <p:cNvSpPr txBox="1"/>
          <p:nvPr/>
        </p:nvSpPr>
        <p:spPr>
          <a:xfrm>
            <a:off x="600808" y="263723"/>
            <a:ext cx="467648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 b="1" dirty="0" smtClean="0"/>
              <a:t>3. </a:t>
            </a:r>
            <a:r>
              <a:rPr lang="en-US" altLang="ko-KR" sz="1400" b="1" dirty="0" err="1" smtClean="0"/>
              <a:t>Staraight</a:t>
            </a:r>
            <a:r>
              <a:rPr lang="en-US" altLang="ko-KR" sz="1400" b="1" dirty="0" smtClean="0"/>
              <a:t> line detection </a:t>
            </a:r>
            <a:r>
              <a:rPr lang="en-US" altLang="ko-KR" sz="1200" b="1" dirty="0" smtClean="0">
                <a:solidFill>
                  <a:schemeClr val="accent3"/>
                </a:solidFill>
              </a:rPr>
              <a:t>– </a:t>
            </a:r>
            <a:r>
              <a:rPr lang="en-US" altLang="ko-KR" sz="1200" b="1" dirty="0">
                <a:solidFill>
                  <a:schemeClr val="accent3"/>
                </a:solidFill>
              </a:rPr>
              <a:t>3</a:t>
            </a:r>
            <a:r>
              <a:rPr lang="en-US" altLang="ko-KR" sz="1200" b="1" dirty="0" smtClean="0">
                <a:solidFill>
                  <a:schemeClr val="accent3"/>
                </a:solidFill>
              </a:rPr>
              <a:t>.1 Hough Transform</a:t>
            </a:r>
            <a:endParaRPr lang="ko-KR" altLang="en-US" sz="1200" b="1" dirty="0">
              <a:solidFill>
                <a:schemeClr val="accent3"/>
              </a:solidFill>
            </a:endParaRPr>
          </a:p>
        </p:txBody>
      </p:sp>
      <p:sp>
        <p:nvSpPr>
          <p:cNvPr id="85" name="직사각형 84"/>
          <p:cNvSpPr/>
          <p:nvPr/>
        </p:nvSpPr>
        <p:spPr>
          <a:xfrm>
            <a:off x="7721600" y="325279"/>
            <a:ext cx="42037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b="1" dirty="0"/>
              <a:t>Lane Detection using color, </a:t>
            </a:r>
            <a:r>
              <a:rPr lang="en-US" altLang="ko-KR" sz="1000" b="1" dirty="0" smtClean="0"/>
              <a:t>edge, and </a:t>
            </a:r>
            <a:r>
              <a:rPr lang="en-US" altLang="ko-KR" sz="1000" b="1" dirty="0"/>
              <a:t>straight line detection</a:t>
            </a:r>
            <a:endParaRPr lang="ko-KR" altLang="en-US" sz="1000" b="1" dirty="0"/>
          </a:p>
        </p:txBody>
      </p:sp>
      <p:sp>
        <p:nvSpPr>
          <p:cNvPr id="30" name="슬라이드 번호 개체 틀 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D4061-7066-4C76-B996-48674290BB87}" type="slidenum">
              <a:rPr lang="ko-KR" altLang="en-US" smtClean="0"/>
              <a:pPr/>
              <a:t>24</a:t>
            </a:fld>
            <a:r>
              <a:rPr lang="en-US" altLang="ko-KR" smtClean="0"/>
              <a:t>/34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18827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0" grpId="0" animBg="1"/>
      <p:bldP spid="111" grpId="0" animBg="1"/>
      <p:bldP spid="114" grpId="0" animBg="1"/>
      <p:bldP spid="115" grpId="0" animBg="1"/>
      <p:bldP spid="116" grpId="0" animBg="1"/>
      <p:bldP spid="117" grpId="0" animBg="1"/>
      <p:bldP spid="57" grpId="0"/>
      <p:bldP spid="2" grpId="0" animBg="1"/>
      <p:bldP spid="2" grpId="1" animBg="1"/>
      <p:bldP spid="60" grpId="0" animBg="1"/>
      <p:bldP spid="60" grpId="1" animBg="1"/>
      <p:bldP spid="61" grpId="0" animBg="1"/>
      <p:bldP spid="61" grpId="1" animBg="1"/>
      <p:bldP spid="62" grpId="0" animBg="1"/>
      <p:bldP spid="62" grpId="1" animBg="1"/>
      <p:bldP spid="63" grpId="0" animBg="1"/>
      <p:bldP spid="63" grpId="1" animBg="1"/>
      <p:bldP spid="64" grpId="0" animBg="1"/>
      <p:bldP spid="64" grpId="1" animBg="1"/>
      <p:bldP spid="65" grpId="0" animBg="1"/>
      <p:bldP spid="65" grpId="1" animBg="1"/>
      <p:bldP spid="66" grpId="0" animBg="1"/>
      <p:bldP spid="66" grpId="1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9035" y="1130910"/>
            <a:ext cx="5913617" cy="278166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613" y="1130910"/>
            <a:ext cx="5645026" cy="3687275"/>
          </a:xfrm>
          <a:prstGeom prst="rect">
            <a:avLst/>
          </a:prstGeom>
        </p:spPr>
      </p:pic>
      <p:cxnSp>
        <p:nvCxnSpPr>
          <p:cNvPr id="4" name="직선 연결선 3"/>
          <p:cNvCxnSpPr/>
          <p:nvPr/>
        </p:nvCxnSpPr>
        <p:spPr>
          <a:xfrm>
            <a:off x="600808" y="571500"/>
            <a:ext cx="1099038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7721600" y="325279"/>
            <a:ext cx="42037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b="1" dirty="0"/>
              <a:t>Lane Detection using color, </a:t>
            </a:r>
            <a:r>
              <a:rPr lang="en-US" altLang="ko-KR" sz="1000" b="1" dirty="0" smtClean="0"/>
              <a:t>edge, and </a:t>
            </a:r>
            <a:r>
              <a:rPr lang="en-US" altLang="ko-KR" sz="1000" b="1" dirty="0"/>
              <a:t>straight line detection</a:t>
            </a:r>
            <a:endParaRPr lang="ko-KR" altLang="en-US" sz="10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600808" y="263723"/>
            <a:ext cx="467648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 b="1" dirty="0" smtClean="0"/>
              <a:t>3. </a:t>
            </a:r>
            <a:r>
              <a:rPr lang="en-US" altLang="ko-KR" sz="1400" b="1" dirty="0" err="1" smtClean="0"/>
              <a:t>Staraight</a:t>
            </a:r>
            <a:r>
              <a:rPr lang="en-US" altLang="ko-KR" sz="1400" b="1" dirty="0" smtClean="0"/>
              <a:t> line detection </a:t>
            </a:r>
            <a:r>
              <a:rPr lang="en-US" altLang="ko-KR" sz="1200" b="1" dirty="0" smtClean="0">
                <a:solidFill>
                  <a:schemeClr val="accent3"/>
                </a:solidFill>
              </a:rPr>
              <a:t>– 3.2 Code</a:t>
            </a:r>
            <a:endParaRPr lang="ko-KR" altLang="en-US" sz="1200" b="1" dirty="0">
              <a:solidFill>
                <a:schemeClr val="accent3"/>
              </a:solidFill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D4061-7066-4C76-B996-48674290BB87}" type="slidenum">
              <a:rPr lang="ko-KR" altLang="en-US" smtClean="0"/>
              <a:pPr/>
              <a:t>25</a:t>
            </a:fld>
            <a:r>
              <a:rPr lang="en-US" altLang="ko-KR" smtClean="0"/>
              <a:t>/34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47505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2552053" y="3595549"/>
            <a:ext cx="1000125" cy="51482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38751" y="806563"/>
            <a:ext cx="6091637" cy="3303808"/>
          </a:xfrm>
          <a:custGeom>
            <a:avLst/>
            <a:gdLst>
              <a:gd name="connsiteX0" fmla="*/ 0 w 6091637"/>
              <a:gd name="connsiteY0" fmla="*/ 0 h 3303808"/>
              <a:gd name="connsiteX1" fmla="*/ 6091637 w 6091637"/>
              <a:gd name="connsiteY1" fmla="*/ 0 h 3303808"/>
              <a:gd name="connsiteX2" fmla="*/ 6091637 w 6091637"/>
              <a:gd name="connsiteY2" fmla="*/ 2522286 h 3303808"/>
              <a:gd name="connsiteX3" fmla="*/ 5180327 w 6091637"/>
              <a:gd name="connsiteY3" fmla="*/ 2522286 h 3303808"/>
              <a:gd name="connsiteX4" fmla="*/ 5180327 w 6091637"/>
              <a:gd name="connsiteY4" fmla="*/ 3303808 h 3303808"/>
              <a:gd name="connsiteX5" fmla="*/ 0 w 6091637"/>
              <a:gd name="connsiteY5" fmla="*/ 3303808 h 33038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91637" h="3303808">
                <a:moveTo>
                  <a:pt x="0" y="0"/>
                </a:moveTo>
                <a:lnTo>
                  <a:pt x="6091637" y="0"/>
                </a:lnTo>
                <a:lnTo>
                  <a:pt x="6091637" y="2522286"/>
                </a:lnTo>
                <a:lnTo>
                  <a:pt x="5180327" y="2522286"/>
                </a:lnTo>
                <a:lnTo>
                  <a:pt x="5180327" y="3303808"/>
                </a:lnTo>
                <a:lnTo>
                  <a:pt x="0" y="3303808"/>
                </a:lnTo>
                <a:close/>
              </a:path>
            </a:pathLst>
          </a:cu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2301" y="3787888"/>
            <a:ext cx="6091637" cy="2929269"/>
          </a:xfrm>
          <a:prstGeom prst="rect">
            <a:avLst/>
          </a:prstGeom>
        </p:spPr>
      </p:pic>
      <p:cxnSp>
        <p:nvCxnSpPr>
          <p:cNvPr id="5" name="꺾인 연결선 4"/>
          <p:cNvCxnSpPr>
            <a:stCxn id="18" idx="2"/>
            <a:endCxn id="3" idx="0"/>
          </p:cNvCxnSpPr>
          <p:nvPr/>
        </p:nvCxnSpPr>
        <p:spPr>
          <a:xfrm rot="5400000" flipH="1" flipV="1">
            <a:off x="5778876" y="1061128"/>
            <a:ext cx="322483" cy="5776004"/>
          </a:xfrm>
          <a:prstGeom prst="bentConnector5">
            <a:avLst>
              <a:gd name="adj1" fmla="val -70887"/>
              <a:gd name="adj2" fmla="val 44783"/>
              <a:gd name="adj3" fmla="val 179748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600808" y="571500"/>
            <a:ext cx="1099038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7721600" y="325279"/>
            <a:ext cx="42037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b="1" dirty="0"/>
              <a:t>Lane Detection using color, </a:t>
            </a:r>
            <a:r>
              <a:rPr lang="en-US" altLang="ko-KR" sz="1000" b="1" dirty="0" smtClean="0"/>
              <a:t>edge, and </a:t>
            </a:r>
            <a:r>
              <a:rPr lang="en-US" altLang="ko-KR" sz="1000" b="1" dirty="0"/>
              <a:t>straight line detection</a:t>
            </a:r>
            <a:endParaRPr lang="ko-KR" altLang="en-US" sz="1000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600808" y="263723"/>
            <a:ext cx="467648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 b="1" dirty="0" smtClean="0"/>
              <a:t>3. </a:t>
            </a:r>
            <a:r>
              <a:rPr lang="en-US" altLang="ko-KR" sz="1400" b="1" dirty="0" err="1" smtClean="0"/>
              <a:t>Staraight</a:t>
            </a:r>
            <a:r>
              <a:rPr lang="en-US" altLang="ko-KR" sz="1400" b="1" dirty="0" smtClean="0"/>
              <a:t> line detection </a:t>
            </a:r>
            <a:r>
              <a:rPr lang="en-US" altLang="ko-KR" sz="1200" b="1" dirty="0" smtClean="0">
                <a:solidFill>
                  <a:schemeClr val="accent3"/>
                </a:solidFill>
              </a:rPr>
              <a:t>– 3.2 Code</a:t>
            </a:r>
            <a:endParaRPr lang="ko-KR" altLang="en-US" sz="1200" b="1" dirty="0">
              <a:solidFill>
                <a:schemeClr val="accent3"/>
              </a:solidFill>
            </a:endParaRPr>
          </a:p>
        </p:txBody>
      </p:sp>
      <p:sp>
        <p:nvSpPr>
          <p:cNvPr id="26" name="슬라이드 번호 개체 틀 2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D4061-7066-4C76-B996-48674290BB87}" type="slidenum">
              <a:rPr lang="ko-KR" altLang="en-US" smtClean="0"/>
              <a:pPr/>
              <a:t>26</a:t>
            </a:fld>
            <a:r>
              <a:rPr lang="en-US" altLang="ko-KR" smtClean="0"/>
              <a:t>/34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8322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600808" y="571500"/>
            <a:ext cx="1099038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7721600" y="325279"/>
            <a:ext cx="42037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b="1" dirty="0"/>
              <a:t>Lane Detection using color, </a:t>
            </a:r>
            <a:r>
              <a:rPr lang="en-US" altLang="ko-KR" sz="1000" b="1" dirty="0" smtClean="0"/>
              <a:t>edge, and </a:t>
            </a:r>
            <a:r>
              <a:rPr lang="en-US" altLang="ko-KR" sz="1000" b="1" dirty="0"/>
              <a:t>straight line detection</a:t>
            </a:r>
            <a:endParaRPr lang="ko-KR" altLang="en-US" sz="10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600808" y="263723"/>
            <a:ext cx="467648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 b="1" dirty="0" smtClean="0"/>
              <a:t>3. </a:t>
            </a:r>
            <a:r>
              <a:rPr lang="en-US" altLang="ko-KR" sz="1400" b="1" dirty="0" err="1" smtClean="0"/>
              <a:t>Staraight</a:t>
            </a:r>
            <a:r>
              <a:rPr lang="en-US" altLang="ko-KR" sz="1400" b="1" dirty="0" smtClean="0"/>
              <a:t> line detection </a:t>
            </a:r>
            <a:r>
              <a:rPr lang="en-US" altLang="ko-KR" sz="1200" b="1" dirty="0" smtClean="0">
                <a:solidFill>
                  <a:schemeClr val="accent3"/>
                </a:solidFill>
              </a:rPr>
              <a:t>– 3.3 Result</a:t>
            </a:r>
            <a:endParaRPr lang="ko-KR" altLang="en-US" sz="1200" b="1" dirty="0">
              <a:solidFill>
                <a:schemeClr val="accent3"/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D4061-7066-4C76-B996-48674290BB87}" type="slidenum">
              <a:rPr lang="ko-KR" altLang="en-US" smtClean="0"/>
              <a:pPr/>
              <a:t>27</a:t>
            </a:fld>
            <a:r>
              <a:rPr lang="en-US" altLang="ko-KR" smtClean="0"/>
              <a:t>/34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0237" y="976312"/>
            <a:ext cx="8391525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282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600808" y="571500"/>
            <a:ext cx="1099038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7721600" y="325279"/>
            <a:ext cx="42037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b="1" dirty="0"/>
              <a:t>Lane Detection using color, </a:t>
            </a:r>
            <a:r>
              <a:rPr lang="en-US" altLang="ko-KR" sz="1000" b="1" dirty="0" smtClean="0"/>
              <a:t>edge, and </a:t>
            </a:r>
            <a:r>
              <a:rPr lang="en-US" altLang="ko-KR" sz="1000" b="1" dirty="0"/>
              <a:t>straight line detection</a:t>
            </a:r>
            <a:endParaRPr lang="ko-KR" altLang="en-US" sz="10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600808" y="263723"/>
            <a:ext cx="467648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 b="1" dirty="0" smtClean="0"/>
              <a:t>3. </a:t>
            </a:r>
            <a:r>
              <a:rPr lang="en-US" altLang="ko-KR" sz="1400" b="1" dirty="0" err="1" smtClean="0"/>
              <a:t>Staraight</a:t>
            </a:r>
            <a:r>
              <a:rPr lang="en-US" altLang="ko-KR" sz="1400" b="1" dirty="0" smtClean="0"/>
              <a:t> line detection </a:t>
            </a:r>
            <a:r>
              <a:rPr lang="en-US" altLang="ko-KR" sz="1200" b="1" dirty="0" smtClean="0">
                <a:solidFill>
                  <a:schemeClr val="accent3"/>
                </a:solidFill>
              </a:rPr>
              <a:t>– 3.3 Result</a:t>
            </a:r>
            <a:endParaRPr lang="ko-KR" altLang="en-US" sz="1200" b="1" dirty="0">
              <a:solidFill>
                <a:schemeClr val="accent3"/>
              </a:solidFill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D4061-7066-4C76-B996-48674290BB87}" type="slidenum">
              <a:rPr lang="ko-KR" altLang="en-US" smtClean="0"/>
              <a:pPr/>
              <a:t>28</a:t>
            </a:fld>
            <a:r>
              <a:rPr lang="en-US" altLang="ko-KR" smtClean="0"/>
              <a:t>/34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9312" y="1012824"/>
            <a:ext cx="7953375" cy="534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603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082" y="639101"/>
            <a:ext cx="5068006" cy="2863243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/>
          <a:srcRect b="450"/>
          <a:stretch/>
        </p:blipFill>
        <p:spPr>
          <a:xfrm>
            <a:off x="848081" y="3716122"/>
            <a:ext cx="5056187" cy="284977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4"/>
          <a:srcRect r="4264"/>
          <a:stretch/>
        </p:blipFill>
        <p:spPr>
          <a:xfrm>
            <a:off x="6217005" y="613702"/>
            <a:ext cx="5122862" cy="288717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684869" y="6581001"/>
            <a:ext cx="1701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/>
              <a:t>05:29</a:t>
            </a:r>
            <a:endParaRPr lang="ko-KR" altLang="en-US" sz="12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8684869" y="3513576"/>
            <a:ext cx="1701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/>
              <a:t>07:19</a:t>
            </a:r>
            <a:endParaRPr lang="ko-KR" altLang="en-US" sz="1200" b="1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5"/>
          <a:srcRect b="2065"/>
          <a:stretch/>
        </p:blipFill>
        <p:spPr>
          <a:xfrm>
            <a:off x="6217005" y="3790575"/>
            <a:ext cx="5122862" cy="274992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880969" y="6581001"/>
            <a:ext cx="1701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/>
              <a:t>08:01</a:t>
            </a:r>
            <a:endParaRPr lang="ko-KR" altLang="en-US" sz="12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2880969" y="3470734"/>
            <a:ext cx="1701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/>
              <a:t>08:34</a:t>
            </a:r>
            <a:endParaRPr lang="ko-KR" altLang="en-US" sz="1200" b="1" dirty="0"/>
          </a:p>
        </p:txBody>
      </p:sp>
      <p:cxnSp>
        <p:nvCxnSpPr>
          <p:cNvPr id="16" name="직선 연결선 15"/>
          <p:cNvCxnSpPr/>
          <p:nvPr/>
        </p:nvCxnSpPr>
        <p:spPr>
          <a:xfrm>
            <a:off x="600808" y="571500"/>
            <a:ext cx="1099038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7721600" y="325279"/>
            <a:ext cx="42037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b="1" dirty="0"/>
              <a:t>Lane Detection using color, </a:t>
            </a:r>
            <a:r>
              <a:rPr lang="en-US" altLang="ko-KR" sz="1000" b="1" dirty="0" smtClean="0"/>
              <a:t>edge, and </a:t>
            </a:r>
            <a:r>
              <a:rPr lang="en-US" altLang="ko-KR" sz="1000" b="1" dirty="0"/>
              <a:t>straight line detection</a:t>
            </a:r>
            <a:endParaRPr lang="ko-KR" altLang="en-US" sz="1000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600808" y="263723"/>
            <a:ext cx="467648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 b="1" dirty="0" smtClean="0"/>
              <a:t>3. </a:t>
            </a:r>
            <a:r>
              <a:rPr lang="en-US" altLang="ko-KR" sz="1400" b="1" dirty="0" err="1" smtClean="0"/>
              <a:t>Staraight</a:t>
            </a:r>
            <a:r>
              <a:rPr lang="en-US" altLang="ko-KR" sz="1400" b="1" dirty="0" smtClean="0"/>
              <a:t> line detection </a:t>
            </a:r>
            <a:r>
              <a:rPr lang="en-US" altLang="ko-KR" sz="1200" b="1" dirty="0" smtClean="0">
                <a:solidFill>
                  <a:schemeClr val="accent3"/>
                </a:solidFill>
              </a:rPr>
              <a:t>– 3.4 Problem</a:t>
            </a:r>
            <a:endParaRPr lang="ko-KR" altLang="en-US" sz="1200" b="1" dirty="0">
              <a:solidFill>
                <a:schemeClr val="accent3"/>
              </a:solidFill>
            </a:endParaRPr>
          </a:p>
        </p:txBody>
      </p:sp>
      <p:sp>
        <p:nvSpPr>
          <p:cNvPr id="20" name="슬라이드 번호 개체 틀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D4061-7066-4C76-B996-48674290BB87}" type="slidenum">
              <a:rPr lang="ko-KR" altLang="en-US" smtClean="0"/>
              <a:pPr/>
              <a:t>29</a:t>
            </a:fld>
            <a:r>
              <a:rPr lang="en-US" altLang="ko-KR" smtClean="0"/>
              <a:t>/34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6797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/>
          <p:nvPr/>
        </p:nvSpPr>
        <p:spPr>
          <a:xfrm>
            <a:off x="5151118" y="2541124"/>
            <a:ext cx="94488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 b="1" dirty="0"/>
              <a:t>1. </a:t>
            </a:r>
            <a:r>
              <a:rPr lang="en-US" altLang="ko-KR" sz="1600" b="1" dirty="0" smtClean="0"/>
              <a:t>Color</a:t>
            </a:r>
            <a:endParaRPr lang="ko-KR" altLang="en-US" sz="1600" b="1" dirty="0"/>
          </a:p>
        </p:txBody>
      </p:sp>
      <p:cxnSp>
        <p:nvCxnSpPr>
          <p:cNvPr id="22" name="직선 연결선 21"/>
          <p:cNvCxnSpPr/>
          <p:nvPr/>
        </p:nvCxnSpPr>
        <p:spPr>
          <a:xfrm>
            <a:off x="6095998" y="2541124"/>
            <a:ext cx="0" cy="2094376"/>
          </a:xfrm>
          <a:prstGeom prst="line">
            <a:avLst/>
          </a:prstGeom>
          <a:ln w="28575" cap="rnd">
            <a:solidFill>
              <a:schemeClr val="accent3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095998" y="2879678"/>
            <a:ext cx="2275743" cy="14219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20000"/>
              </a:lnSpc>
              <a:defRPr/>
            </a:pPr>
            <a:r>
              <a:rPr lang="en-US" altLang="ko-KR" sz="1200" b="1" dirty="0">
                <a:solidFill>
                  <a:schemeClr val="accent3"/>
                </a:solidFill>
              </a:rPr>
              <a:t>1.1 </a:t>
            </a:r>
            <a:r>
              <a:rPr lang="en-US" altLang="ko-KR" sz="1200" b="1" dirty="0" smtClean="0">
                <a:solidFill>
                  <a:schemeClr val="accent3"/>
                </a:solidFill>
              </a:rPr>
              <a:t>Using data</a:t>
            </a:r>
          </a:p>
          <a:p>
            <a:pPr lvl="0">
              <a:lnSpc>
                <a:spcPct val="120000"/>
              </a:lnSpc>
              <a:defRPr/>
            </a:pPr>
            <a:r>
              <a:rPr lang="en-US" altLang="ko-KR" sz="1200" b="1" dirty="0" smtClean="0">
                <a:solidFill>
                  <a:schemeClr val="accent3"/>
                </a:solidFill>
              </a:rPr>
              <a:t>1.2 RGB Channel</a:t>
            </a:r>
          </a:p>
          <a:p>
            <a:pPr lvl="0">
              <a:lnSpc>
                <a:spcPct val="120000"/>
              </a:lnSpc>
              <a:defRPr/>
            </a:pPr>
            <a:r>
              <a:rPr lang="en-US" altLang="ko-KR" sz="1200" b="1" dirty="0" smtClean="0">
                <a:solidFill>
                  <a:schemeClr val="accent3"/>
                </a:solidFill>
              </a:rPr>
              <a:t>1.3 Idea</a:t>
            </a:r>
          </a:p>
          <a:p>
            <a:pPr lvl="0">
              <a:lnSpc>
                <a:spcPct val="120000"/>
              </a:lnSpc>
              <a:defRPr/>
            </a:pPr>
            <a:r>
              <a:rPr lang="en-US" altLang="ko-KR" sz="1200" b="1" dirty="0" smtClean="0">
                <a:solidFill>
                  <a:schemeClr val="accent3"/>
                </a:solidFill>
              </a:rPr>
              <a:t>1.4 Code</a:t>
            </a:r>
          </a:p>
          <a:p>
            <a:pPr lvl="0">
              <a:lnSpc>
                <a:spcPct val="120000"/>
              </a:lnSpc>
              <a:defRPr/>
            </a:pPr>
            <a:r>
              <a:rPr lang="en-US" altLang="ko-KR" sz="1200" b="1" dirty="0" smtClean="0">
                <a:solidFill>
                  <a:schemeClr val="accent3"/>
                </a:solidFill>
              </a:rPr>
              <a:t>1.5 Result</a:t>
            </a:r>
          </a:p>
          <a:p>
            <a:pPr lvl="0">
              <a:lnSpc>
                <a:spcPct val="120000"/>
              </a:lnSpc>
              <a:defRPr/>
            </a:pPr>
            <a:r>
              <a:rPr lang="en-US" altLang="ko-KR" sz="1200" b="1" dirty="0" smtClean="0">
                <a:solidFill>
                  <a:schemeClr val="accent3"/>
                </a:solidFill>
              </a:rPr>
              <a:t>1.6 Problem</a:t>
            </a:r>
            <a:endParaRPr lang="ko-KR" altLang="en-US" sz="1200" b="1" dirty="0">
              <a:solidFill>
                <a:schemeClr val="accent3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D4061-7066-4C76-B996-48674290BB87}" type="slidenum">
              <a:rPr lang="ko-KR" altLang="en-US" smtClean="0"/>
              <a:pPr/>
              <a:t>3</a:t>
            </a:fld>
            <a:r>
              <a:rPr lang="en-US" altLang="ko-KR" smtClean="0"/>
              <a:t>/34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59721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558088" y="885636"/>
            <a:ext cx="6448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&lt; Line Detection &gt;</a:t>
            </a:r>
            <a:endParaRPr lang="ko-KR" altLang="en-US" b="1" dirty="0"/>
          </a:p>
        </p:txBody>
      </p:sp>
      <p:sp>
        <p:nvSpPr>
          <p:cNvPr id="9" name="TextBox 8"/>
          <p:cNvSpPr txBox="1"/>
          <p:nvPr/>
        </p:nvSpPr>
        <p:spPr>
          <a:xfrm>
            <a:off x="3235526" y="1407998"/>
            <a:ext cx="5093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2. </a:t>
            </a:r>
            <a:r>
              <a:rPr lang="en-US" altLang="ko-KR" b="1" dirty="0" err="1" smtClean="0"/>
              <a:t>Ransac</a:t>
            </a:r>
            <a:r>
              <a:rPr lang="en-US" altLang="ko-KR" b="1" dirty="0" smtClean="0"/>
              <a:t>(Random Sample Consensus)</a:t>
            </a:r>
            <a:endParaRPr lang="ko-KR" altLang="en-US" b="1" dirty="0"/>
          </a:p>
        </p:txBody>
      </p:sp>
      <p:graphicFrame>
        <p:nvGraphicFramePr>
          <p:cNvPr id="88" name="표 8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4207056"/>
              </p:ext>
            </p:extLst>
          </p:nvPr>
        </p:nvGraphicFramePr>
        <p:xfrm>
          <a:off x="3610616" y="2018339"/>
          <a:ext cx="3875312" cy="39684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4414">
                  <a:extLst>
                    <a:ext uri="{9D8B030D-6E8A-4147-A177-3AD203B41FA5}">
                      <a16:colId xmlns:a16="http://schemas.microsoft.com/office/drawing/2014/main" val="552386087"/>
                    </a:ext>
                  </a:extLst>
                </a:gridCol>
                <a:gridCol w="484414">
                  <a:extLst>
                    <a:ext uri="{9D8B030D-6E8A-4147-A177-3AD203B41FA5}">
                      <a16:colId xmlns:a16="http://schemas.microsoft.com/office/drawing/2014/main" val="771749124"/>
                    </a:ext>
                  </a:extLst>
                </a:gridCol>
                <a:gridCol w="484414">
                  <a:extLst>
                    <a:ext uri="{9D8B030D-6E8A-4147-A177-3AD203B41FA5}">
                      <a16:colId xmlns:a16="http://schemas.microsoft.com/office/drawing/2014/main" val="3537810951"/>
                    </a:ext>
                  </a:extLst>
                </a:gridCol>
                <a:gridCol w="484414">
                  <a:extLst>
                    <a:ext uri="{9D8B030D-6E8A-4147-A177-3AD203B41FA5}">
                      <a16:colId xmlns:a16="http://schemas.microsoft.com/office/drawing/2014/main" val="3030133940"/>
                    </a:ext>
                  </a:extLst>
                </a:gridCol>
                <a:gridCol w="484414">
                  <a:extLst>
                    <a:ext uri="{9D8B030D-6E8A-4147-A177-3AD203B41FA5}">
                      <a16:colId xmlns:a16="http://schemas.microsoft.com/office/drawing/2014/main" val="2392732281"/>
                    </a:ext>
                  </a:extLst>
                </a:gridCol>
                <a:gridCol w="484414">
                  <a:extLst>
                    <a:ext uri="{9D8B030D-6E8A-4147-A177-3AD203B41FA5}">
                      <a16:colId xmlns:a16="http://schemas.microsoft.com/office/drawing/2014/main" val="120269684"/>
                    </a:ext>
                  </a:extLst>
                </a:gridCol>
                <a:gridCol w="484414">
                  <a:extLst>
                    <a:ext uri="{9D8B030D-6E8A-4147-A177-3AD203B41FA5}">
                      <a16:colId xmlns:a16="http://schemas.microsoft.com/office/drawing/2014/main" val="978154945"/>
                    </a:ext>
                  </a:extLst>
                </a:gridCol>
                <a:gridCol w="484414">
                  <a:extLst>
                    <a:ext uri="{9D8B030D-6E8A-4147-A177-3AD203B41FA5}">
                      <a16:colId xmlns:a16="http://schemas.microsoft.com/office/drawing/2014/main" val="1927634464"/>
                    </a:ext>
                  </a:extLst>
                </a:gridCol>
              </a:tblGrid>
              <a:tr h="496056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9391312"/>
                  </a:ext>
                </a:extLst>
              </a:tr>
              <a:tr h="496056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6799428"/>
                  </a:ext>
                </a:extLst>
              </a:tr>
              <a:tr h="496056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6896389"/>
                  </a:ext>
                </a:extLst>
              </a:tr>
              <a:tr h="496056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0015199"/>
                  </a:ext>
                </a:extLst>
              </a:tr>
              <a:tr h="496056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2606515"/>
                  </a:ext>
                </a:extLst>
              </a:tr>
              <a:tr h="496056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8360052"/>
                  </a:ext>
                </a:extLst>
              </a:tr>
              <a:tr h="496056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9055593"/>
                  </a:ext>
                </a:extLst>
              </a:tr>
              <a:tr h="496056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774443"/>
                  </a:ext>
                </a:extLst>
              </a:tr>
            </a:tbl>
          </a:graphicData>
        </a:graphic>
      </p:graphicFrame>
      <p:cxnSp>
        <p:nvCxnSpPr>
          <p:cNvPr id="89" name="직선 화살표 연결선 88"/>
          <p:cNvCxnSpPr/>
          <p:nvPr/>
        </p:nvCxnSpPr>
        <p:spPr>
          <a:xfrm flipV="1">
            <a:off x="3590951" y="2018339"/>
            <a:ext cx="4455184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/>
          <p:cNvCxnSpPr/>
          <p:nvPr/>
        </p:nvCxnSpPr>
        <p:spPr>
          <a:xfrm>
            <a:off x="3610616" y="2018339"/>
            <a:ext cx="0" cy="442912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직선 연결선 141"/>
          <p:cNvCxnSpPr/>
          <p:nvPr/>
        </p:nvCxnSpPr>
        <p:spPr>
          <a:xfrm flipH="1">
            <a:off x="3610616" y="3529781"/>
            <a:ext cx="1466176" cy="2457006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직선 연결선 143"/>
          <p:cNvCxnSpPr/>
          <p:nvPr/>
        </p:nvCxnSpPr>
        <p:spPr>
          <a:xfrm>
            <a:off x="6028642" y="3529781"/>
            <a:ext cx="483660" cy="2457006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직선 연결선 146"/>
          <p:cNvCxnSpPr/>
          <p:nvPr/>
        </p:nvCxnSpPr>
        <p:spPr>
          <a:xfrm>
            <a:off x="6566982" y="3529781"/>
            <a:ext cx="483660" cy="2457006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직선 연결선 147"/>
          <p:cNvCxnSpPr/>
          <p:nvPr/>
        </p:nvCxnSpPr>
        <p:spPr>
          <a:xfrm>
            <a:off x="6270472" y="3529781"/>
            <a:ext cx="483660" cy="2457006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직선 연결선 148"/>
          <p:cNvCxnSpPr/>
          <p:nvPr/>
        </p:nvCxnSpPr>
        <p:spPr>
          <a:xfrm flipH="1">
            <a:off x="3787598" y="3529781"/>
            <a:ext cx="1466176" cy="2457006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연결선 150"/>
          <p:cNvCxnSpPr/>
          <p:nvPr/>
        </p:nvCxnSpPr>
        <p:spPr>
          <a:xfrm flipH="1">
            <a:off x="3621931" y="3501117"/>
            <a:ext cx="1201156" cy="2012888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5" name="그룹 164"/>
          <p:cNvGrpSpPr/>
          <p:nvPr/>
        </p:nvGrpSpPr>
        <p:grpSpPr>
          <a:xfrm>
            <a:off x="3392841" y="3160449"/>
            <a:ext cx="2155431" cy="2826338"/>
            <a:chOff x="1275089" y="3131785"/>
            <a:chExt cx="2155431" cy="2826338"/>
          </a:xfrm>
        </p:grpSpPr>
        <p:grpSp>
          <p:nvGrpSpPr>
            <p:cNvPr id="158" name="그룹 157"/>
            <p:cNvGrpSpPr/>
            <p:nvPr/>
          </p:nvGrpSpPr>
          <p:grpSpPr>
            <a:xfrm>
              <a:off x="1275089" y="3501117"/>
              <a:ext cx="2155431" cy="2457006"/>
              <a:chOff x="1021333" y="3357716"/>
              <a:chExt cx="2155431" cy="2457006"/>
            </a:xfrm>
          </p:grpSpPr>
          <p:cxnSp>
            <p:nvCxnSpPr>
              <p:cNvPr id="155" name="직선 연결선 154"/>
              <p:cNvCxnSpPr/>
              <p:nvPr/>
            </p:nvCxnSpPr>
            <p:spPr>
              <a:xfrm flipH="1">
                <a:off x="1354897" y="3357716"/>
                <a:ext cx="1466176" cy="2457006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직선 연결선 155"/>
              <p:cNvCxnSpPr/>
              <p:nvPr/>
            </p:nvCxnSpPr>
            <p:spPr>
              <a:xfrm flipH="1">
                <a:off x="1021333" y="3357716"/>
                <a:ext cx="1466176" cy="2457006"/>
              </a:xfrm>
              <a:prstGeom prst="line">
                <a:avLst/>
              </a:prstGeom>
              <a:ln w="38100">
                <a:solidFill>
                  <a:srgbClr val="FF000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직선 연결선 156"/>
              <p:cNvCxnSpPr/>
              <p:nvPr/>
            </p:nvCxnSpPr>
            <p:spPr>
              <a:xfrm flipH="1">
                <a:off x="1710588" y="3357716"/>
                <a:ext cx="1466176" cy="2457006"/>
              </a:xfrm>
              <a:prstGeom prst="line">
                <a:avLst/>
              </a:prstGeom>
              <a:ln w="38100">
                <a:solidFill>
                  <a:srgbClr val="FF000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60" name="직선 화살표 연결선 159"/>
            <p:cNvCxnSpPr/>
            <p:nvPr/>
          </p:nvCxnSpPr>
          <p:spPr>
            <a:xfrm flipV="1">
              <a:off x="2762697" y="3469481"/>
              <a:ext cx="275778" cy="1359"/>
            </a:xfrm>
            <a:prstGeom prst="straightConnector1">
              <a:avLst/>
            </a:prstGeom>
            <a:ln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직선 화살표 연결선 161"/>
            <p:cNvCxnSpPr/>
            <p:nvPr/>
          </p:nvCxnSpPr>
          <p:spPr>
            <a:xfrm flipV="1">
              <a:off x="3100934" y="3469481"/>
              <a:ext cx="275778" cy="1359"/>
            </a:xfrm>
            <a:prstGeom prst="straightConnector1">
              <a:avLst/>
            </a:prstGeom>
            <a:ln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3" name="TextBox 162"/>
            <p:cNvSpPr txBox="1"/>
            <p:nvPr/>
          </p:nvSpPr>
          <p:spPr>
            <a:xfrm>
              <a:off x="2752531" y="3131785"/>
              <a:ext cx="2945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smtClean="0">
                  <a:solidFill>
                    <a:srgbClr val="FF0000"/>
                  </a:solidFill>
                </a:rPr>
                <a:t>t</a:t>
              </a:r>
              <a:endParaRPr lang="ko-KR" alt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164" name="TextBox 163"/>
            <p:cNvSpPr txBox="1"/>
            <p:nvPr/>
          </p:nvSpPr>
          <p:spPr>
            <a:xfrm>
              <a:off x="3084995" y="3131785"/>
              <a:ext cx="3455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smtClean="0">
                  <a:solidFill>
                    <a:srgbClr val="FF0000"/>
                  </a:solidFill>
                </a:rPr>
                <a:t>t</a:t>
              </a:r>
              <a:endParaRPr lang="ko-KR" altLang="en-US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84" name="그룹 183"/>
          <p:cNvGrpSpPr/>
          <p:nvPr/>
        </p:nvGrpSpPr>
        <p:grpSpPr>
          <a:xfrm>
            <a:off x="6187024" y="3160450"/>
            <a:ext cx="1243576" cy="2826338"/>
            <a:chOff x="8849233" y="3128813"/>
            <a:chExt cx="1243576" cy="2826338"/>
          </a:xfrm>
        </p:grpSpPr>
        <p:cxnSp>
          <p:nvCxnSpPr>
            <p:cNvPr id="175" name="직선 연결선 174"/>
            <p:cNvCxnSpPr/>
            <p:nvPr/>
          </p:nvCxnSpPr>
          <p:spPr>
            <a:xfrm>
              <a:off x="9229191" y="3498145"/>
              <a:ext cx="483660" cy="2457006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직선 연결선 175"/>
            <p:cNvCxnSpPr/>
            <p:nvPr/>
          </p:nvCxnSpPr>
          <p:spPr>
            <a:xfrm>
              <a:off x="8849233" y="3498145"/>
              <a:ext cx="483660" cy="2457006"/>
            </a:xfrm>
            <a:prstGeom prst="line">
              <a:avLst/>
            </a:prstGeom>
            <a:ln w="38100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직선 연결선 176"/>
            <p:cNvCxnSpPr/>
            <p:nvPr/>
          </p:nvCxnSpPr>
          <p:spPr>
            <a:xfrm>
              <a:off x="9609149" y="3498145"/>
              <a:ext cx="483660" cy="2457006"/>
            </a:xfrm>
            <a:prstGeom prst="line">
              <a:avLst/>
            </a:prstGeom>
            <a:ln w="38100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직선 화살표 연결선 178"/>
            <p:cNvCxnSpPr/>
            <p:nvPr/>
          </p:nvCxnSpPr>
          <p:spPr>
            <a:xfrm>
              <a:off x="8870531" y="3479095"/>
              <a:ext cx="333000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직선 화살표 연결선 180"/>
            <p:cNvCxnSpPr/>
            <p:nvPr/>
          </p:nvCxnSpPr>
          <p:spPr>
            <a:xfrm>
              <a:off x="9251531" y="3479095"/>
              <a:ext cx="333000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2" name="TextBox 181"/>
            <p:cNvSpPr txBox="1"/>
            <p:nvPr/>
          </p:nvSpPr>
          <p:spPr>
            <a:xfrm>
              <a:off x="8891784" y="3128813"/>
              <a:ext cx="5687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smtClean="0">
                  <a:solidFill>
                    <a:srgbClr val="FF0000"/>
                  </a:solidFill>
                </a:rPr>
                <a:t>t</a:t>
              </a:r>
              <a:endParaRPr lang="ko-KR" alt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183" name="TextBox 182"/>
            <p:cNvSpPr txBox="1"/>
            <p:nvPr/>
          </p:nvSpPr>
          <p:spPr>
            <a:xfrm>
              <a:off x="9256539" y="3128813"/>
              <a:ext cx="5687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smtClean="0">
                  <a:solidFill>
                    <a:srgbClr val="FF0000"/>
                  </a:solidFill>
                </a:rPr>
                <a:t>t</a:t>
              </a:r>
              <a:endParaRPr lang="ko-KR" altLang="en-US" b="1" dirty="0">
                <a:solidFill>
                  <a:srgbClr val="FF0000"/>
                </a:solidFill>
              </a:endParaRPr>
            </a:p>
          </p:txBody>
        </p:sp>
      </p:grpSp>
      <p:cxnSp>
        <p:nvCxnSpPr>
          <p:cNvPr id="185" name="직선 연결선 184"/>
          <p:cNvCxnSpPr/>
          <p:nvPr/>
        </p:nvCxnSpPr>
        <p:spPr>
          <a:xfrm>
            <a:off x="600808" y="571500"/>
            <a:ext cx="1099038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6" name="직사각형 185"/>
          <p:cNvSpPr/>
          <p:nvPr/>
        </p:nvSpPr>
        <p:spPr>
          <a:xfrm>
            <a:off x="7721600" y="325279"/>
            <a:ext cx="42037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b="1" dirty="0"/>
              <a:t>Lane Detection using color, </a:t>
            </a:r>
            <a:r>
              <a:rPr lang="en-US" altLang="ko-KR" sz="1000" b="1" dirty="0" smtClean="0"/>
              <a:t>edge, and </a:t>
            </a:r>
            <a:r>
              <a:rPr lang="en-US" altLang="ko-KR" sz="1000" b="1" dirty="0"/>
              <a:t>straight line detection</a:t>
            </a:r>
            <a:endParaRPr lang="ko-KR" altLang="en-US" sz="1000" b="1" dirty="0"/>
          </a:p>
        </p:txBody>
      </p:sp>
      <p:sp>
        <p:nvSpPr>
          <p:cNvPr id="187" name="TextBox 186"/>
          <p:cNvSpPr txBox="1"/>
          <p:nvPr/>
        </p:nvSpPr>
        <p:spPr>
          <a:xfrm>
            <a:off x="600808" y="263723"/>
            <a:ext cx="467648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 b="1" dirty="0" smtClean="0"/>
              <a:t>3. </a:t>
            </a:r>
            <a:r>
              <a:rPr lang="en-US" altLang="ko-KR" sz="1400" b="1" dirty="0" err="1" smtClean="0"/>
              <a:t>Staraight</a:t>
            </a:r>
            <a:r>
              <a:rPr lang="en-US" altLang="ko-KR" sz="1400" b="1" dirty="0" smtClean="0"/>
              <a:t> line detection </a:t>
            </a:r>
            <a:r>
              <a:rPr lang="en-US" altLang="ko-KR" sz="1200" b="1" dirty="0" smtClean="0">
                <a:solidFill>
                  <a:schemeClr val="accent3"/>
                </a:solidFill>
              </a:rPr>
              <a:t>– 3.5 </a:t>
            </a:r>
            <a:r>
              <a:rPr lang="en-US" altLang="ko-KR" sz="1200" b="1" dirty="0" err="1" smtClean="0">
                <a:solidFill>
                  <a:schemeClr val="accent3"/>
                </a:solidFill>
              </a:rPr>
              <a:t>Ransac</a:t>
            </a:r>
            <a:endParaRPr lang="ko-KR" altLang="en-US" sz="1200" b="1" dirty="0">
              <a:solidFill>
                <a:schemeClr val="accent3"/>
              </a:solidFill>
            </a:endParaRPr>
          </a:p>
        </p:txBody>
      </p:sp>
      <p:sp>
        <p:nvSpPr>
          <p:cNvPr id="188" name="슬라이드 번호 개체 틀 18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D4061-7066-4C76-B996-48674290BB87}" type="slidenum">
              <a:rPr lang="ko-KR" altLang="en-US" smtClean="0"/>
              <a:pPr/>
              <a:t>30</a:t>
            </a:fld>
            <a:r>
              <a:rPr lang="en-US" altLang="ko-KR" smtClean="0"/>
              <a:t>/34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35069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1.85185E-6 L 0.02422 -0.00301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11" y="-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1.85185E-6 L -0.02422 -0.00162 " pathEditMode="relative" rAng="0" ptsTypes="AA">
                                      <p:cBhvr>
                                        <p:cTn id="20" dur="5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11" y="-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992" y="988602"/>
            <a:ext cx="5428163" cy="4114340"/>
          </a:xfrm>
          <a:prstGeom prst="rect">
            <a:avLst/>
          </a:prstGeom>
        </p:spPr>
      </p:pic>
      <p:cxnSp>
        <p:nvCxnSpPr>
          <p:cNvPr id="31" name="직선 연결선 30"/>
          <p:cNvCxnSpPr/>
          <p:nvPr/>
        </p:nvCxnSpPr>
        <p:spPr>
          <a:xfrm>
            <a:off x="600808" y="571500"/>
            <a:ext cx="1099038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/>
          <p:cNvSpPr/>
          <p:nvPr/>
        </p:nvSpPr>
        <p:spPr>
          <a:xfrm>
            <a:off x="7721600" y="325279"/>
            <a:ext cx="42037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b="1" dirty="0"/>
              <a:t>Lane Detection using color, </a:t>
            </a:r>
            <a:r>
              <a:rPr lang="en-US" altLang="ko-KR" sz="1000" b="1" dirty="0" smtClean="0"/>
              <a:t>edge, and </a:t>
            </a:r>
            <a:r>
              <a:rPr lang="en-US" altLang="ko-KR" sz="1000" b="1" dirty="0"/>
              <a:t>straight line detection</a:t>
            </a:r>
            <a:endParaRPr lang="ko-KR" altLang="en-US" sz="1000" b="1" dirty="0"/>
          </a:p>
        </p:txBody>
      </p:sp>
      <p:sp>
        <p:nvSpPr>
          <p:cNvPr id="33" name="TextBox 32"/>
          <p:cNvSpPr txBox="1"/>
          <p:nvPr/>
        </p:nvSpPr>
        <p:spPr>
          <a:xfrm>
            <a:off x="600808" y="263723"/>
            <a:ext cx="467648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 b="1" dirty="0" smtClean="0"/>
              <a:t>3. </a:t>
            </a:r>
            <a:r>
              <a:rPr lang="en-US" altLang="ko-KR" sz="1400" b="1" dirty="0" err="1" smtClean="0"/>
              <a:t>Staraight</a:t>
            </a:r>
            <a:r>
              <a:rPr lang="en-US" altLang="ko-KR" sz="1400" b="1" dirty="0" smtClean="0"/>
              <a:t> line detection </a:t>
            </a:r>
            <a:r>
              <a:rPr lang="en-US" altLang="ko-KR" sz="1200" b="1" dirty="0" smtClean="0">
                <a:solidFill>
                  <a:schemeClr val="accent3"/>
                </a:solidFill>
              </a:rPr>
              <a:t>– 3.6 Code</a:t>
            </a:r>
            <a:endParaRPr lang="ko-KR" altLang="en-US" sz="1200" b="1" dirty="0">
              <a:solidFill>
                <a:schemeClr val="accent3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1252" y="2537623"/>
            <a:ext cx="5844048" cy="3847814"/>
          </a:xfrm>
          <a:prstGeom prst="rect">
            <a:avLst/>
          </a:prstGeom>
        </p:spPr>
      </p:pic>
      <p:cxnSp>
        <p:nvCxnSpPr>
          <p:cNvPr id="6" name="꺾인 연결선 5"/>
          <p:cNvCxnSpPr>
            <a:stCxn id="2" idx="2"/>
            <a:endCxn id="3" idx="0"/>
          </p:cNvCxnSpPr>
          <p:nvPr/>
        </p:nvCxnSpPr>
        <p:spPr>
          <a:xfrm rot="5400000" flipH="1" flipV="1">
            <a:off x="4742015" y="841682"/>
            <a:ext cx="2565319" cy="5957202"/>
          </a:xfrm>
          <a:prstGeom prst="bentConnector5">
            <a:avLst>
              <a:gd name="adj1" fmla="val -8911"/>
              <a:gd name="adj2" fmla="val 48255"/>
              <a:gd name="adj3" fmla="val 108911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D4061-7066-4C76-B996-48674290BB87}" type="slidenum">
              <a:rPr lang="ko-KR" altLang="en-US" smtClean="0"/>
              <a:pPr/>
              <a:t>31</a:t>
            </a:fld>
            <a:r>
              <a:rPr lang="en-US" altLang="ko-KR" smtClean="0"/>
              <a:t>/34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64796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직선 연결선 30"/>
          <p:cNvCxnSpPr/>
          <p:nvPr/>
        </p:nvCxnSpPr>
        <p:spPr>
          <a:xfrm>
            <a:off x="600808" y="571500"/>
            <a:ext cx="1099038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/>
          <p:cNvSpPr/>
          <p:nvPr/>
        </p:nvSpPr>
        <p:spPr>
          <a:xfrm>
            <a:off x="7721600" y="325279"/>
            <a:ext cx="42037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b="1" dirty="0"/>
              <a:t>Lane Detection using color, </a:t>
            </a:r>
            <a:r>
              <a:rPr lang="en-US" altLang="ko-KR" sz="1000" b="1" dirty="0" smtClean="0"/>
              <a:t>edge, and </a:t>
            </a:r>
            <a:r>
              <a:rPr lang="en-US" altLang="ko-KR" sz="1000" b="1" dirty="0"/>
              <a:t>straight line detection</a:t>
            </a:r>
            <a:endParaRPr lang="ko-KR" altLang="en-US" sz="1000" b="1" dirty="0"/>
          </a:p>
        </p:txBody>
      </p:sp>
      <p:sp>
        <p:nvSpPr>
          <p:cNvPr id="33" name="TextBox 32"/>
          <p:cNvSpPr txBox="1"/>
          <p:nvPr/>
        </p:nvSpPr>
        <p:spPr>
          <a:xfrm>
            <a:off x="600808" y="263723"/>
            <a:ext cx="467648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 b="1" dirty="0" smtClean="0"/>
              <a:t>3. </a:t>
            </a:r>
            <a:r>
              <a:rPr lang="en-US" altLang="ko-KR" sz="1400" b="1" dirty="0" err="1" smtClean="0"/>
              <a:t>Staraight</a:t>
            </a:r>
            <a:r>
              <a:rPr lang="en-US" altLang="ko-KR" sz="1400" b="1" dirty="0" smtClean="0"/>
              <a:t> line detection </a:t>
            </a:r>
            <a:r>
              <a:rPr lang="en-US" altLang="ko-KR" sz="1200" b="1" dirty="0" smtClean="0">
                <a:solidFill>
                  <a:schemeClr val="accent3"/>
                </a:solidFill>
              </a:rPr>
              <a:t>– 3.7 Result</a:t>
            </a:r>
            <a:endParaRPr lang="ko-KR" altLang="en-US" sz="1200" b="1" dirty="0">
              <a:solidFill>
                <a:schemeClr val="accent3"/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D4061-7066-4C76-B996-48674290BB87}" type="slidenum">
              <a:rPr lang="ko-KR" altLang="en-US" smtClean="0"/>
              <a:pPr/>
              <a:t>32</a:t>
            </a:fld>
            <a:r>
              <a:rPr lang="en-US" altLang="ko-KR" smtClean="0"/>
              <a:t>/34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5512" y="1117599"/>
            <a:ext cx="7800975" cy="523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094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직선 연결선 30"/>
          <p:cNvCxnSpPr/>
          <p:nvPr/>
        </p:nvCxnSpPr>
        <p:spPr>
          <a:xfrm>
            <a:off x="600808" y="571500"/>
            <a:ext cx="1099038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/>
          <p:cNvSpPr/>
          <p:nvPr/>
        </p:nvSpPr>
        <p:spPr>
          <a:xfrm>
            <a:off x="7721600" y="325279"/>
            <a:ext cx="42037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b="1" dirty="0"/>
              <a:t>Lane Detection using color, </a:t>
            </a:r>
            <a:r>
              <a:rPr lang="en-US" altLang="ko-KR" sz="1000" b="1" dirty="0" smtClean="0"/>
              <a:t>edge, and </a:t>
            </a:r>
            <a:r>
              <a:rPr lang="en-US" altLang="ko-KR" sz="1000" b="1" dirty="0"/>
              <a:t>straight line detection</a:t>
            </a:r>
            <a:endParaRPr lang="ko-KR" altLang="en-US" sz="1000" b="1" dirty="0"/>
          </a:p>
        </p:txBody>
      </p:sp>
      <p:sp>
        <p:nvSpPr>
          <p:cNvPr id="33" name="TextBox 32"/>
          <p:cNvSpPr txBox="1"/>
          <p:nvPr/>
        </p:nvSpPr>
        <p:spPr>
          <a:xfrm>
            <a:off x="600808" y="263723"/>
            <a:ext cx="467648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 b="1" dirty="0" smtClean="0"/>
              <a:t>3. </a:t>
            </a:r>
            <a:r>
              <a:rPr lang="en-US" altLang="ko-KR" sz="1400" b="1" dirty="0" err="1" smtClean="0"/>
              <a:t>Staraight</a:t>
            </a:r>
            <a:r>
              <a:rPr lang="en-US" altLang="ko-KR" sz="1400" b="1" dirty="0" smtClean="0"/>
              <a:t> line detection </a:t>
            </a:r>
            <a:r>
              <a:rPr lang="en-US" altLang="ko-KR" sz="1200" b="1" dirty="0" smtClean="0">
                <a:solidFill>
                  <a:schemeClr val="accent3"/>
                </a:solidFill>
              </a:rPr>
              <a:t>– 3.8 Problem</a:t>
            </a:r>
            <a:endParaRPr lang="ko-KR" altLang="en-US" sz="1200" b="1" dirty="0">
              <a:solidFill>
                <a:schemeClr val="accent3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361" y="707926"/>
            <a:ext cx="5068006" cy="286324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707926"/>
            <a:ext cx="5187523" cy="286324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4"/>
          <a:srcRect b="2065"/>
          <a:stretch/>
        </p:blipFill>
        <p:spPr>
          <a:xfrm>
            <a:off x="811505" y="3834594"/>
            <a:ext cx="5122862" cy="274992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939049" y="3557594"/>
            <a:ext cx="1701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/>
              <a:t>08:34</a:t>
            </a:r>
            <a:endParaRPr lang="ko-KR" altLang="en-US" sz="12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8374649" y="3557594"/>
            <a:ext cx="1701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/>
              <a:t>08:34</a:t>
            </a:r>
            <a:endParaRPr lang="ko-KR" altLang="en-US" sz="1200" b="1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5"/>
          <a:srcRect t="4024"/>
          <a:stretch/>
        </p:blipFill>
        <p:spPr>
          <a:xfrm>
            <a:off x="6096000" y="3839059"/>
            <a:ext cx="5187523" cy="2745461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8684869" y="6581001"/>
            <a:ext cx="1701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/>
              <a:t>05:29</a:t>
            </a:r>
            <a:endParaRPr lang="ko-KR" altLang="en-US" sz="12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2939049" y="6581001"/>
            <a:ext cx="1701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/>
              <a:t>05:29</a:t>
            </a:r>
            <a:endParaRPr lang="ko-KR" altLang="en-US" sz="1200" b="1" dirty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D4061-7066-4C76-B996-48674290BB87}" type="slidenum">
              <a:rPr lang="ko-KR" altLang="en-US" smtClean="0"/>
              <a:pPr/>
              <a:t>33</a:t>
            </a:fld>
            <a:r>
              <a:rPr lang="en-US" altLang="ko-KR" smtClean="0"/>
              <a:t>/34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91533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07000" y="2781300"/>
            <a:ext cx="37719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 smtClean="0"/>
              <a:t>Q n A</a:t>
            </a:r>
            <a:endParaRPr lang="ko-KR" altLang="en-US" sz="4000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D4061-7066-4C76-B996-48674290BB87}" type="slidenum">
              <a:rPr lang="ko-KR" altLang="en-US" smtClean="0"/>
              <a:pPr/>
              <a:t>34</a:t>
            </a:fld>
            <a:r>
              <a:rPr lang="en-US" altLang="ko-KR" smtClean="0"/>
              <a:t>/34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03336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600808" y="571500"/>
            <a:ext cx="1099038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7721600" y="325279"/>
            <a:ext cx="42037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b="1" dirty="0"/>
              <a:t>Lane Detection using color, </a:t>
            </a:r>
            <a:r>
              <a:rPr lang="en-US" altLang="ko-KR" sz="1000" b="1" dirty="0" smtClean="0"/>
              <a:t>edge, and </a:t>
            </a:r>
            <a:r>
              <a:rPr lang="en-US" altLang="ko-KR" sz="1000" b="1" dirty="0"/>
              <a:t>straight line detection</a:t>
            </a:r>
            <a:endParaRPr lang="ko-KR" altLang="en-US" sz="10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600808" y="263723"/>
            <a:ext cx="340262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 b="1" dirty="0"/>
              <a:t>1. </a:t>
            </a:r>
            <a:r>
              <a:rPr lang="en-US" altLang="ko-KR" sz="1400" b="1" dirty="0" smtClean="0"/>
              <a:t>Color </a:t>
            </a:r>
            <a:r>
              <a:rPr lang="en-US" altLang="ko-KR" sz="1200" b="1" dirty="0">
                <a:solidFill>
                  <a:schemeClr val="accent3"/>
                </a:solidFill>
              </a:rPr>
              <a:t>– 1.1 </a:t>
            </a:r>
            <a:r>
              <a:rPr lang="en-US" altLang="ko-KR" sz="1200" b="1" dirty="0" smtClean="0">
                <a:solidFill>
                  <a:schemeClr val="accent3"/>
                </a:solidFill>
              </a:rPr>
              <a:t>using data</a:t>
            </a:r>
            <a:endParaRPr lang="ko-KR" altLang="en-US" sz="1200" b="1" dirty="0">
              <a:solidFill>
                <a:schemeClr val="accent3"/>
              </a:solidFill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D4061-7066-4C76-B996-48674290BB87}" type="slidenum">
              <a:rPr lang="ko-KR" altLang="en-US" smtClean="0"/>
              <a:pPr/>
              <a:t>4</a:t>
            </a:fld>
            <a:r>
              <a:rPr lang="en-US" altLang="ko-KR" smtClean="0"/>
              <a:t>/34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750" y="842962"/>
            <a:ext cx="8572500" cy="569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159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3341" y="879277"/>
            <a:ext cx="8064899" cy="526791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3" name="직선 연결선 2"/>
          <p:cNvCxnSpPr/>
          <p:nvPr/>
        </p:nvCxnSpPr>
        <p:spPr>
          <a:xfrm>
            <a:off x="600808" y="571500"/>
            <a:ext cx="1099038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/>
          <p:cNvSpPr/>
          <p:nvPr/>
        </p:nvSpPr>
        <p:spPr>
          <a:xfrm>
            <a:off x="7721600" y="325279"/>
            <a:ext cx="42037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b="1" dirty="0"/>
              <a:t>Lane Detection using color, </a:t>
            </a:r>
            <a:r>
              <a:rPr lang="en-US" altLang="ko-KR" sz="1000" b="1" dirty="0" smtClean="0"/>
              <a:t>edge, and </a:t>
            </a:r>
            <a:r>
              <a:rPr lang="en-US" altLang="ko-KR" sz="1000" b="1" dirty="0"/>
              <a:t>straight line detection</a:t>
            </a:r>
            <a:endParaRPr lang="ko-KR" altLang="en-US" sz="10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600808" y="263723"/>
            <a:ext cx="340262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 b="1" dirty="0"/>
              <a:t>1. </a:t>
            </a:r>
            <a:r>
              <a:rPr lang="en-US" altLang="ko-KR" sz="1400" b="1" dirty="0" smtClean="0"/>
              <a:t>Color </a:t>
            </a:r>
            <a:r>
              <a:rPr lang="en-US" altLang="ko-KR" sz="1200" b="1" dirty="0">
                <a:solidFill>
                  <a:schemeClr val="accent3"/>
                </a:solidFill>
              </a:rPr>
              <a:t>– 1.1 </a:t>
            </a:r>
            <a:r>
              <a:rPr lang="en-US" altLang="ko-KR" sz="1200" b="1" dirty="0" smtClean="0">
                <a:solidFill>
                  <a:schemeClr val="accent3"/>
                </a:solidFill>
              </a:rPr>
              <a:t>using data</a:t>
            </a:r>
            <a:endParaRPr lang="ko-KR" altLang="en-US" sz="1200" b="1" dirty="0">
              <a:solidFill>
                <a:schemeClr val="accent3"/>
              </a:solidFill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D4061-7066-4C76-B996-48674290BB87}" type="slidenum">
              <a:rPr lang="ko-KR" altLang="en-US" smtClean="0"/>
              <a:pPr/>
              <a:t>5</a:t>
            </a:fld>
            <a:r>
              <a:rPr lang="en-US" altLang="ko-KR" smtClean="0"/>
              <a:t>/34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45059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829326" y="738132"/>
            <a:ext cx="9275885" cy="5046785"/>
          </a:xfrm>
          <a:prstGeom prst="rect">
            <a:avLst/>
          </a:prstGeom>
          <a:blipFill dpi="0" rotWithShape="1">
            <a:blip r:embed="rId3">
              <a:alphaModFix amt="6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629426" y="1228669"/>
            <a:ext cx="9275885" cy="5046785"/>
          </a:xfrm>
          <a:prstGeom prst="rect">
            <a:avLst/>
          </a:prstGeom>
          <a:blipFill dpi="0" rotWithShape="1">
            <a:blip r:embed="rId4">
              <a:alphaModFix amt="4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2229501" y="1719206"/>
            <a:ext cx="9275885" cy="5046785"/>
          </a:xfrm>
          <a:prstGeom prst="rect">
            <a:avLst/>
          </a:prstGeom>
          <a:blipFill dpi="0" rotWithShape="1">
            <a:blip r:embed="rId5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9052808" y="759045"/>
            <a:ext cx="1371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solidFill>
                  <a:schemeClr val="bg1"/>
                </a:solidFill>
              </a:rPr>
              <a:t>[255, 0, 0]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877703" y="1228668"/>
            <a:ext cx="13276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solidFill>
                  <a:schemeClr val="bg1"/>
                </a:solidFill>
              </a:rPr>
              <a:t>[0, 255, 0]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505261" y="1719205"/>
            <a:ext cx="14001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solidFill>
                  <a:schemeClr val="bg1"/>
                </a:solidFill>
              </a:rPr>
              <a:t>[0, 0, 255]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600808" y="571500"/>
            <a:ext cx="1099038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7721600" y="325279"/>
            <a:ext cx="42037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b="1" dirty="0"/>
              <a:t>Lane Detection using color, </a:t>
            </a:r>
            <a:r>
              <a:rPr lang="en-US" altLang="ko-KR" sz="1000" b="1" dirty="0" smtClean="0"/>
              <a:t>edge, and </a:t>
            </a:r>
            <a:r>
              <a:rPr lang="en-US" altLang="ko-KR" sz="1000" b="1" dirty="0"/>
              <a:t>straight line detection</a:t>
            </a:r>
            <a:endParaRPr lang="ko-KR" altLang="en-US" sz="1000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600808" y="263723"/>
            <a:ext cx="340262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 b="1" dirty="0"/>
              <a:t>1. </a:t>
            </a:r>
            <a:r>
              <a:rPr lang="en-US" altLang="ko-KR" sz="1400" b="1" dirty="0" smtClean="0"/>
              <a:t>Color </a:t>
            </a:r>
            <a:r>
              <a:rPr lang="en-US" altLang="ko-KR" sz="1200" b="1" dirty="0">
                <a:solidFill>
                  <a:schemeClr val="accent3"/>
                </a:solidFill>
              </a:rPr>
              <a:t>– </a:t>
            </a:r>
            <a:r>
              <a:rPr lang="en-US" altLang="ko-KR" sz="1200" b="1" dirty="0" smtClean="0">
                <a:solidFill>
                  <a:schemeClr val="accent3"/>
                </a:solidFill>
              </a:rPr>
              <a:t>1.2 RGB Channel</a:t>
            </a:r>
            <a:endParaRPr lang="ko-KR" altLang="en-US" sz="1200" b="1" dirty="0">
              <a:solidFill>
                <a:schemeClr val="accent3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D4061-7066-4C76-B996-48674290BB87}" type="slidenum">
              <a:rPr lang="ko-KR" altLang="en-US" smtClean="0"/>
              <a:pPr/>
              <a:t>6</a:t>
            </a:fld>
            <a:r>
              <a:rPr lang="en-US" altLang="ko-KR" smtClean="0"/>
              <a:t>/34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93816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-0.00139 L 0.06549 0.07176 " pathEditMode="relative" rAng="0" ptsTypes="AA">
                                      <p:cBhvr>
                                        <p:cTn id="1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68" y="3657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1.48148E-6 L -0.04935 -0.07269 " pathEditMode="relative" rAng="0" ptsTypes="AA">
                                      <p:cBhvr>
                                        <p:cTn id="1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74" y="-3634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3" grpId="0" animBg="1"/>
      <p:bldP spid="2" grpId="0"/>
      <p:bldP spid="2" grpId="1"/>
      <p:bldP spid="10" grpId="0"/>
      <p:bldP spid="10" grpId="1"/>
      <p:bldP spid="11" grpId="0"/>
      <p:bldP spid="11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6865" y="1128456"/>
            <a:ext cx="9275885" cy="5040000"/>
          </a:xfrm>
          <a:prstGeom prst="rect">
            <a:avLst/>
          </a:prstGeom>
        </p:spPr>
      </p:pic>
      <p:grpSp>
        <p:nvGrpSpPr>
          <p:cNvPr id="27" name="그룹 26"/>
          <p:cNvGrpSpPr/>
          <p:nvPr/>
        </p:nvGrpSpPr>
        <p:grpSpPr>
          <a:xfrm>
            <a:off x="4708641" y="3510049"/>
            <a:ext cx="2073000" cy="1982408"/>
            <a:chOff x="5054081" y="3235729"/>
            <a:chExt cx="2073000" cy="1982408"/>
          </a:xfrm>
        </p:grpSpPr>
        <p:grpSp>
          <p:nvGrpSpPr>
            <p:cNvPr id="25" name="그룹 24"/>
            <p:cNvGrpSpPr/>
            <p:nvPr/>
          </p:nvGrpSpPr>
          <p:grpSpPr>
            <a:xfrm>
              <a:off x="5054081" y="3235729"/>
              <a:ext cx="2073000" cy="1982408"/>
              <a:chOff x="5054081" y="3235729"/>
              <a:chExt cx="2073000" cy="1982408"/>
            </a:xfrm>
          </p:grpSpPr>
          <p:sp>
            <p:nvSpPr>
              <p:cNvPr id="2" name="타원 1"/>
              <p:cNvSpPr/>
              <p:nvPr/>
            </p:nvSpPr>
            <p:spPr>
              <a:xfrm>
                <a:off x="5054081" y="3263900"/>
                <a:ext cx="83070" cy="75392"/>
              </a:xfrm>
              <a:prstGeom prst="ellipse">
                <a:avLst/>
              </a:prstGeom>
              <a:solidFill>
                <a:srgbClr val="FFFEF0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5" name="직선 연결선 4"/>
              <p:cNvCxnSpPr>
                <a:stCxn id="2" idx="6"/>
              </p:cNvCxnSpPr>
              <p:nvPr/>
            </p:nvCxnSpPr>
            <p:spPr>
              <a:xfrm flipV="1">
                <a:off x="5137151" y="3263900"/>
                <a:ext cx="486034" cy="376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9" name="그림 18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623185" y="3235729"/>
                <a:ext cx="1503896" cy="1982408"/>
              </a:xfrm>
              <a:prstGeom prst="rect">
                <a:avLst/>
              </a:prstGeom>
            </p:spPr>
          </p:pic>
          <p:sp>
            <p:nvSpPr>
              <p:cNvPr id="24" name="직사각형 23"/>
              <p:cNvSpPr/>
              <p:nvPr/>
            </p:nvSpPr>
            <p:spPr>
              <a:xfrm>
                <a:off x="5623185" y="3235729"/>
                <a:ext cx="1503896" cy="198240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6" name="모서리가 둥근 직사각형 25"/>
            <p:cNvSpPr/>
            <p:nvPr/>
          </p:nvSpPr>
          <p:spPr>
            <a:xfrm>
              <a:off x="5670550" y="4406900"/>
              <a:ext cx="609600" cy="406400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6529591" y="1666048"/>
            <a:ext cx="2073000" cy="1982408"/>
            <a:chOff x="6875031" y="1391728"/>
            <a:chExt cx="2073000" cy="1982408"/>
          </a:xfrm>
        </p:grpSpPr>
        <p:sp>
          <p:nvSpPr>
            <p:cNvPr id="29" name="타원 28"/>
            <p:cNvSpPr/>
            <p:nvPr/>
          </p:nvSpPr>
          <p:spPr>
            <a:xfrm>
              <a:off x="6875031" y="1491442"/>
              <a:ext cx="83070" cy="75392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0" name="직선 연결선 29"/>
            <p:cNvCxnSpPr>
              <a:stCxn id="29" idx="6"/>
            </p:cNvCxnSpPr>
            <p:nvPr/>
          </p:nvCxnSpPr>
          <p:spPr>
            <a:xfrm flipV="1">
              <a:off x="6958101" y="1485900"/>
              <a:ext cx="486034" cy="4323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3" name="그림 3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444135" y="1397716"/>
              <a:ext cx="1503896" cy="1976420"/>
            </a:xfrm>
            <a:prstGeom prst="rect">
              <a:avLst/>
            </a:prstGeom>
          </p:spPr>
        </p:pic>
        <p:sp>
          <p:nvSpPr>
            <p:cNvPr id="32" name="직사각형 31"/>
            <p:cNvSpPr/>
            <p:nvPr/>
          </p:nvSpPr>
          <p:spPr>
            <a:xfrm>
              <a:off x="7444135" y="1391728"/>
              <a:ext cx="1503896" cy="198240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5" name="직선 연결선 14"/>
          <p:cNvCxnSpPr/>
          <p:nvPr/>
        </p:nvCxnSpPr>
        <p:spPr>
          <a:xfrm>
            <a:off x="600808" y="571500"/>
            <a:ext cx="1099038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00808" y="263723"/>
            <a:ext cx="340262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 b="1" dirty="0"/>
              <a:t>1. </a:t>
            </a:r>
            <a:r>
              <a:rPr lang="en-US" altLang="ko-KR" sz="1400" b="1" dirty="0" smtClean="0"/>
              <a:t>Color </a:t>
            </a:r>
            <a:r>
              <a:rPr lang="en-US" altLang="ko-KR" sz="1200" b="1" dirty="0">
                <a:solidFill>
                  <a:schemeClr val="accent3"/>
                </a:solidFill>
              </a:rPr>
              <a:t>– </a:t>
            </a:r>
            <a:r>
              <a:rPr lang="en-US" altLang="ko-KR" sz="1200" b="1" dirty="0" smtClean="0">
                <a:solidFill>
                  <a:schemeClr val="accent3"/>
                </a:solidFill>
              </a:rPr>
              <a:t>1.3 Idea</a:t>
            </a:r>
            <a:endParaRPr lang="ko-KR" altLang="en-US" sz="1200" b="1" dirty="0">
              <a:solidFill>
                <a:schemeClr val="accent3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721600" y="325279"/>
            <a:ext cx="42037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b="1" dirty="0"/>
              <a:t>Lane Detection using color, </a:t>
            </a:r>
            <a:r>
              <a:rPr lang="en-US" altLang="ko-KR" sz="1000" b="1" dirty="0" smtClean="0"/>
              <a:t>edge, and </a:t>
            </a:r>
            <a:r>
              <a:rPr lang="en-US" altLang="ko-KR" sz="1000" b="1" dirty="0"/>
              <a:t>straight line detection</a:t>
            </a:r>
            <a:endParaRPr lang="ko-KR" altLang="en-US" sz="1000" b="1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D4061-7066-4C76-B996-48674290BB87}" type="slidenum">
              <a:rPr lang="ko-KR" altLang="en-US" smtClean="0"/>
              <a:pPr/>
              <a:t>7</a:t>
            </a:fld>
            <a:r>
              <a:rPr lang="en-US" altLang="ko-KR" smtClean="0"/>
              <a:t>/34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50916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092200" y="739140"/>
            <a:ext cx="10210800" cy="5846959"/>
            <a:chOff x="106201" y="147724"/>
            <a:chExt cx="11247599" cy="6499335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6349"/>
            <a:stretch/>
          </p:blipFill>
          <p:spPr>
            <a:xfrm>
              <a:off x="159541" y="3404202"/>
              <a:ext cx="5891240" cy="3218993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822"/>
            <a:stretch/>
          </p:blipFill>
          <p:spPr>
            <a:xfrm>
              <a:off x="159541" y="147724"/>
              <a:ext cx="5891240" cy="3162300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61636" y="147725"/>
              <a:ext cx="5192164" cy="3354840"/>
            </a:xfrm>
            <a:prstGeom prst="rect">
              <a:avLst/>
            </a:prstGeom>
          </p:spPr>
        </p:pic>
        <p:sp>
          <p:nvSpPr>
            <p:cNvPr id="11" name="타원 10"/>
            <p:cNvSpPr/>
            <p:nvPr/>
          </p:nvSpPr>
          <p:spPr>
            <a:xfrm>
              <a:off x="2114146" y="1952394"/>
              <a:ext cx="106680" cy="9906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타원 30"/>
            <p:cNvSpPr/>
            <p:nvPr/>
          </p:nvSpPr>
          <p:spPr>
            <a:xfrm>
              <a:off x="3247621" y="1952394"/>
              <a:ext cx="106680" cy="9906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타원 34"/>
            <p:cNvSpPr/>
            <p:nvPr/>
          </p:nvSpPr>
          <p:spPr>
            <a:xfrm>
              <a:off x="106201" y="3076344"/>
              <a:ext cx="106680" cy="9906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타원 35"/>
            <p:cNvSpPr/>
            <p:nvPr/>
          </p:nvSpPr>
          <p:spPr>
            <a:xfrm>
              <a:off x="5325901" y="3076344"/>
              <a:ext cx="106680" cy="9906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600748" y="1728874"/>
              <a:ext cx="1240155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 smtClean="0">
                  <a:solidFill>
                    <a:schemeClr val="bg1"/>
                  </a:solidFill>
                </a:rPr>
                <a:t>[ Width//2-250, 500 ]</a:t>
              </a:r>
              <a:endParaRPr lang="ko-KR" altLang="en-US" sz="700" b="1" dirty="0">
                <a:solidFill>
                  <a:schemeClr val="bg1"/>
                </a:solidFill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2840903" y="1728874"/>
              <a:ext cx="1240155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 smtClean="0">
                  <a:solidFill>
                    <a:schemeClr val="bg1"/>
                  </a:solidFill>
                </a:rPr>
                <a:t>[ Width//2+50, 500 ]</a:t>
              </a:r>
              <a:endParaRPr lang="ko-KR" altLang="en-US" sz="700" b="1" dirty="0">
                <a:solidFill>
                  <a:schemeClr val="bg1"/>
                </a:solidFill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159541" y="3098675"/>
              <a:ext cx="1240155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 smtClean="0">
                  <a:solidFill>
                    <a:schemeClr val="bg1"/>
                  </a:solidFill>
                </a:rPr>
                <a:t>[ 0, 800 ]</a:t>
              </a:r>
              <a:endParaRPr lang="ko-KR" altLang="en-US" sz="700" b="1" dirty="0">
                <a:solidFill>
                  <a:schemeClr val="bg1"/>
                </a:solidFill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5325901" y="3098459"/>
              <a:ext cx="1240155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 smtClean="0">
                  <a:solidFill>
                    <a:schemeClr val="bg1"/>
                  </a:solidFill>
                </a:rPr>
                <a:t>[ 1400, 800 ]</a:t>
              </a:r>
              <a:endParaRPr lang="ko-KR" altLang="en-US" sz="700" b="1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161636" y="3904033"/>
              <a:ext cx="255010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 smtClean="0"/>
                <a:t>※ image resolution : [ 1583, 1034 ]</a:t>
              </a:r>
              <a:endParaRPr lang="ko-KR" altLang="en-US" sz="1000" b="1" dirty="0"/>
            </a:p>
          </p:txBody>
        </p:sp>
        <p:grpSp>
          <p:nvGrpSpPr>
            <p:cNvPr id="44" name="그룹 43"/>
            <p:cNvGrpSpPr/>
            <p:nvPr/>
          </p:nvGrpSpPr>
          <p:grpSpPr>
            <a:xfrm>
              <a:off x="1524000" y="4157530"/>
              <a:ext cx="9216044" cy="2489529"/>
              <a:chOff x="1524000" y="4100380"/>
              <a:chExt cx="9216044" cy="2489529"/>
            </a:xfrm>
          </p:grpSpPr>
          <p:sp>
            <p:nvSpPr>
              <p:cNvPr id="41" name="TextBox 40"/>
              <p:cNvSpPr txBox="1"/>
              <p:nvPr/>
            </p:nvSpPr>
            <p:spPr>
              <a:xfrm>
                <a:off x="6161636" y="6343688"/>
                <a:ext cx="2550102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b="1" dirty="0" smtClean="0"/>
                  <a:t>※ Part of the </a:t>
                </a:r>
                <a:r>
                  <a:rPr lang="en-US" altLang="ko-KR" sz="1000" b="1" dirty="0" err="1" smtClean="0"/>
                  <a:t>image_gray</a:t>
                </a:r>
                <a:r>
                  <a:rPr lang="en-US" altLang="ko-KR" sz="1000" b="1" dirty="0" smtClean="0"/>
                  <a:t>…</a:t>
                </a:r>
                <a:endParaRPr lang="ko-KR" altLang="en-US" sz="1000" b="1" dirty="0"/>
              </a:p>
            </p:txBody>
          </p:sp>
          <p:grpSp>
            <p:nvGrpSpPr>
              <p:cNvPr id="43" name="그룹 42"/>
              <p:cNvGrpSpPr/>
              <p:nvPr/>
            </p:nvGrpSpPr>
            <p:grpSpPr>
              <a:xfrm>
                <a:off x="1524000" y="4100380"/>
                <a:ext cx="9216044" cy="2243308"/>
                <a:chOff x="1524000" y="4100380"/>
                <a:chExt cx="9216044" cy="2243308"/>
              </a:xfrm>
            </p:grpSpPr>
            <p:pic>
              <p:nvPicPr>
                <p:cNvPr id="17" name="그림 16"/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161636" y="4115620"/>
                  <a:ext cx="4578408" cy="2228068"/>
                </a:xfrm>
                <a:prstGeom prst="rect">
                  <a:avLst/>
                </a:prstGeom>
              </p:spPr>
            </p:pic>
            <p:sp>
              <p:nvSpPr>
                <p:cNvPr id="18" name="직사각형 17"/>
                <p:cNvSpPr/>
                <p:nvPr/>
              </p:nvSpPr>
              <p:spPr>
                <a:xfrm>
                  <a:off x="1524000" y="5553074"/>
                  <a:ext cx="184150" cy="117476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2" name="직사각형 41"/>
                <p:cNvSpPr/>
                <p:nvPr/>
              </p:nvSpPr>
              <p:spPr>
                <a:xfrm>
                  <a:off x="6161636" y="4100380"/>
                  <a:ext cx="4578408" cy="2228068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22" name="직선 화살표 연결선 21"/>
                <p:cNvCxnSpPr>
                  <a:stCxn id="18" idx="3"/>
                  <a:endCxn id="42" idx="1"/>
                </p:cNvCxnSpPr>
                <p:nvPr/>
              </p:nvCxnSpPr>
              <p:spPr>
                <a:xfrm flipV="1">
                  <a:off x="1708150" y="5214414"/>
                  <a:ext cx="4453486" cy="397398"/>
                </a:xfrm>
                <a:prstGeom prst="straightConnector1">
                  <a:avLst/>
                </a:prstGeom>
                <a:ln w="28575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cxnSp>
        <p:nvCxnSpPr>
          <p:cNvPr id="24" name="직선 연결선 23"/>
          <p:cNvCxnSpPr/>
          <p:nvPr/>
        </p:nvCxnSpPr>
        <p:spPr>
          <a:xfrm>
            <a:off x="600808" y="571500"/>
            <a:ext cx="1099038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600808" y="263723"/>
            <a:ext cx="340262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 b="1" dirty="0"/>
              <a:t>1. </a:t>
            </a:r>
            <a:r>
              <a:rPr lang="en-US" altLang="ko-KR" sz="1400" b="1" dirty="0" smtClean="0"/>
              <a:t>Color </a:t>
            </a:r>
            <a:r>
              <a:rPr lang="en-US" altLang="ko-KR" sz="1200" b="1" dirty="0">
                <a:solidFill>
                  <a:schemeClr val="accent3"/>
                </a:solidFill>
              </a:rPr>
              <a:t>– </a:t>
            </a:r>
            <a:r>
              <a:rPr lang="en-US" altLang="ko-KR" sz="1200" b="1" dirty="0" smtClean="0">
                <a:solidFill>
                  <a:schemeClr val="accent3"/>
                </a:solidFill>
              </a:rPr>
              <a:t>1.4 Code</a:t>
            </a:r>
            <a:endParaRPr lang="ko-KR" altLang="en-US" sz="1200" b="1" dirty="0">
              <a:solidFill>
                <a:schemeClr val="accent3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7721600" y="325279"/>
            <a:ext cx="42037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b="1" dirty="0"/>
              <a:t>Lane Detection using color, </a:t>
            </a:r>
            <a:r>
              <a:rPr lang="en-US" altLang="ko-KR" sz="1000" b="1" dirty="0" smtClean="0"/>
              <a:t>edge, and </a:t>
            </a:r>
            <a:r>
              <a:rPr lang="en-US" altLang="ko-KR" sz="1000" b="1" dirty="0"/>
              <a:t>straight line detection</a:t>
            </a:r>
            <a:endParaRPr lang="ko-KR" altLang="en-US" sz="1000" b="1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D4061-7066-4C76-B996-48674290BB87}" type="slidenum">
              <a:rPr lang="ko-KR" altLang="en-US" smtClean="0"/>
              <a:pPr/>
              <a:t>8</a:t>
            </a:fld>
            <a:r>
              <a:rPr lang="en-US" altLang="ko-KR" smtClean="0"/>
              <a:t>/34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61648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770" y="1320800"/>
            <a:ext cx="5502499" cy="431765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5230" y="1434553"/>
            <a:ext cx="5851518" cy="4336328"/>
          </a:xfrm>
          <a:prstGeom prst="rect">
            <a:avLst/>
          </a:prstGeom>
        </p:spPr>
      </p:pic>
      <p:cxnSp>
        <p:nvCxnSpPr>
          <p:cNvPr id="5" name="꺾인 연결선 4"/>
          <p:cNvCxnSpPr>
            <a:stCxn id="2" idx="2"/>
            <a:endCxn id="3" idx="0"/>
          </p:cNvCxnSpPr>
          <p:nvPr/>
        </p:nvCxnSpPr>
        <p:spPr>
          <a:xfrm rot="5400000" flipH="1" flipV="1">
            <a:off x="3884553" y="602019"/>
            <a:ext cx="4203901" cy="5868969"/>
          </a:xfrm>
          <a:prstGeom prst="bentConnector5">
            <a:avLst>
              <a:gd name="adj1" fmla="val -5438"/>
              <a:gd name="adj2" fmla="val 48513"/>
              <a:gd name="adj3" fmla="val 105438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600808" y="571500"/>
            <a:ext cx="1099038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00808" y="263723"/>
            <a:ext cx="340262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 b="1" dirty="0"/>
              <a:t>1. </a:t>
            </a:r>
            <a:r>
              <a:rPr lang="en-US" altLang="ko-KR" sz="1400" b="1" dirty="0" smtClean="0"/>
              <a:t>Color </a:t>
            </a:r>
            <a:r>
              <a:rPr lang="en-US" altLang="ko-KR" sz="1200" b="1" dirty="0">
                <a:solidFill>
                  <a:schemeClr val="accent3"/>
                </a:solidFill>
              </a:rPr>
              <a:t>– </a:t>
            </a:r>
            <a:r>
              <a:rPr lang="en-US" altLang="ko-KR" sz="1200" b="1" dirty="0" smtClean="0">
                <a:solidFill>
                  <a:schemeClr val="accent3"/>
                </a:solidFill>
              </a:rPr>
              <a:t>1.4 Code</a:t>
            </a:r>
            <a:endParaRPr lang="ko-KR" altLang="en-US" sz="1200" b="1" dirty="0">
              <a:solidFill>
                <a:schemeClr val="accent3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7721600" y="325279"/>
            <a:ext cx="42037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b="1" dirty="0"/>
              <a:t>Lane Detection using color, </a:t>
            </a:r>
            <a:r>
              <a:rPr lang="en-US" altLang="ko-KR" sz="1000" b="1" dirty="0" smtClean="0"/>
              <a:t>edge, and </a:t>
            </a:r>
            <a:r>
              <a:rPr lang="en-US" altLang="ko-KR" sz="1000" b="1" dirty="0"/>
              <a:t>straight line detection</a:t>
            </a:r>
            <a:endParaRPr lang="ko-KR" altLang="en-US" sz="1000" b="1" dirty="0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D4061-7066-4C76-B996-48674290BB87}" type="slidenum">
              <a:rPr lang="ko-KR" altLang="en-US" smtClean="0"/>
              <a:pPr/>
              <a:t>9</a:t>
            </a:fld>
            <a:r>
              <a:rPr lang="en-US" altLang="ko-KR" smtClean="0"/>
              <a:t>/34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97783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11316</TotalTime>
  <Words>1092</Words>
  <Application>Microsoft Office PowerPoint</Application>
  <PresentationFormat>와이드스크린</PresentationFormat>
  <Paragraphs>273</Paragraphs>
  <Slides>34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38" baseType="lpstr">
      <vt:lpstr>맑은 고딕</vt:lpstr>
      <vt:lpstr>Arial</vt:lpstr>
      <vt:lpstr>Cambria Math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admin</dc:creator>
  <cp:lastModifiedBy>admin</cp:lastModifiedBy>
  <cp:revision>122</cp:revision>
  <dcterms:created xsi:type="dcterms:W3CDTF">2024-03-11T02:38:24Z</dcterms:created>
  <dcterms:modified xsi:type="dcterms:W3CDTF">2024-03-20T05:37:24Z</dcterms:modified>
</cp:coreProperties>
</file>